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314" r:id="rId3"/>
    <p:sldId id="259" r:id="rId4"/>
    <p:sldId id="282" r:id="rId5"/>
    <p:sldId id="299" r:id="rId6"/>
    <p:sldId id="278" r:id="rId7"/>
    <p:sldId id="313" r:id="rId8"/>
    <p:sldId id="339" r:id="rId9"/>
    <p:sldId id="331" r:id="rId10"/>
    <p:sldId id="332" r:id="rId11"/>
    <p:sldId id="333" r:id="rId12"/>
    <p:sldId id="334" r:id="rId13"/>
    <p:sldId id="338" r:id="rId14"/>
    <p:sldId id="343" r:id="rId15"/>
    <p:sldId id="300" r:id="rId16"/>
    <p:sldId id="318" r:id="rId17"/>
    <p:sldId id="319" r:id="rId18"/>
    <p:sldId id="344" r:id="rId19"/>
    <p:sldId id="260" r:id="rId20"/>
    <p:sldId id="262" r:id="rId21"/>
    <p:sldId id="289" r:id="rId22"/>
    <p:sldId id="263" r:id="rId23"/>
    <p:sldId id="340" r:id="rId24"/>
    <p:sldId id="264" r:id="rId25"/>
    <p:sldId id="330" r:id="rId26"/>
    <p:sldId id="272" r:id="rId27"/>
    <p:sldId id="336" r:id="rId28"/>
    <p:sldId id="270" r:id="rId29"/>
    <p:sldId id="308" r:id="rId30"/>
    <p:sldId id="309" r:id="rId31"/>
    <p:sldId id="311" r:id="rId32"/>
    <p:sldId id="310" r:id="rId33"/>
    <p:sldId id="312" r:id="rId34"/>
    <p:sldId id="321" r:id="rId35"/>
    <p:sldId id="274" r:id="rId36"/>
    <p:sldId id="257" r:id="rId37"/>
    <p:sldId id="267" r:id="rId38"/>
    <p:sldId id="258" r:id="rId39"/>
    <p:sldId id="261" r:id="rId40"/>
    <p:sldId id="297" r:id="rId41"/>
    <p:sldId id="287" r:id="rId42"/>
    <p:sldId id="307" r:id="rId43"/>
    <p:sldId id="327" r:id="rId44"/>
    <p:sldId id="285" r:id="rId45"/>
    <p:sldId id="306" r:id="rId46"/>
    <p:sldId id="286" r:id="rId47"/>
    <p:sldId id="342" r:id="rId48"/>
    <p:sldId id="273" r:id="rId49"/>
    <p:sldId id="280" r:id="rId50"/>
    <p:sldId id="277" r:id="rId51"/>
    <p:sldId id="317" r:id="rId52"/>
    <p:sldId id="304" r:id="rId53"/>
    <p:sldId id="265" r:id="rId54"/>
    <p:sldId id="266" r:id="rId55"/>
    <p:sldId id="294" r:id="rId56"/>
    <p:sldId id="295" r:id="rId57"/>
    <p:sldId id="281" r:id="rId58"/>
    <p:sldId id="341" r:id="rId59"/>
    <p:sldId id="279" r:id="rId60"/>
    <p:sldId id="284" r:id="rId61"/>
    <p:sldId id="305" r:id="rId62"/>
    <p:sldId id="275" r:id="rId63"/>
    <p:sldId id="269" r:id="rId64"/>
    <p:sldId id="291" r:id="rId65"/>
    <p:sldId id="292" r:id="rId66"/>
    <p:sldId id="293" r:id="rId67"/>
    <p:sldId id="296" r:id="rId68"/>
    <p:sldId id="276" r:id="rId69"/>
    <p:sldId id="337" r:id="rId70"/>
    <p:sldId id="320" r:id="rId71"/>
    <p:sldId id="322" r:id="rId72"/>
    <p:sldId id="323" r:id="rId73"/>
    <p:sldId id="288" r:id="rId74"/>
    <p:sldId id="298" r:id="rId75"/>
    <p:sldId id="283" r:id="rId76"/>
    <p:sldId id="290" r:id="rId77"/>
    <p:sldId id="271" r:id="rId78"/>
    <p:sldId id="335" r:id="rId79"/>
    <p:sldId id="326" r:id="rId80"/>
    <p:sldId id="325" r:id="rId81"/>
    <p:sldId id="302" r:id="rId82"/>
    <p:sldId id="329" r:id="rId83"/>
    <p:sldId id="328" r:id="rId84"/>
    <p:sldId id="303" r:id="rId85"/>
    <p:sldId id="301" r:id="rId86"/>
    <p:sldId id="268" r:id="rId87"/>
    <p:sldId id="315" r:id="rId88"/>
    <p:sldId id="324" r:id="rId89"/>
    <p:sldId id="316"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06" autoAdjust="0"/>
  </p:normalViewPr>
  <p:slideViewPr>
    <p:cSldViewPr snapToGrid="0">
      <p:cViewPr varScale="1">
        <p:scale>
          <a:sx n="57" d="100"/>
          <a:sy n="57" d="100"/>
        </p:scale>
        <p:origin x="100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6254B-5CAD-4FA1-BB9E-9072DAF28AAF}"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EA45F-AAB8-44F1-93B7-0687D5244758}" type="slidenum">
              <a:rPr lang="zh-CN" altLang="en-US" smtClean="0"/>
              <a:t>‹#›</a:t>
            </a:fld>
            <a:endParaRPr lang="zh-CN" altLang="en-US"/>
          </a:p>
        </p:txBody>
      </p:sp>
    </p:spTree>
    <p:extLst>
      <p:ext uri="{BB962C8B-B14F-4D97-AF65-F5344CB8AC3E}">
        <p14:creationId xmlns:p14="http://schemas.microsoft.com/office/powerpoint/2010/main" val="3918488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QQ</a:t>
            </a:r>
            <a:r>
              <a:rPr lang="zh-CN" altLang="en-US" dirty="0"/>
              <a:t>群：创业思维</a:t>
            </a:r>
            <a:r>
              <a:rPr lang="en-US" altLang="zh-CN" dirty="0"/>
              <a:t>(218310423)</a:t>
            </a:r>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1</a:t>
            </a:fld>
            <a:endParaRPr lang="zh-CN" altLang="en-US"/>
          </a:p>
        </p:txBody>
      </p:sp>
    </p:spTree>
    <p:extLst>
      <p:ext uri="{BB962C8B-B14F-4D97-AF65-F5344CB8AC3E}">
        <p14:creationId xmlns:p14="http://schemas.microsoft.com/office/powerpoint/2010/main" val="441250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运气制胜</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10</a:t>
            </a:fld>
            <a:endParaRPr lang="zh-CN" altLang="en-US"/>
          </a:p>
        </p:txBody>
      </p:sp>
    </p:spTree>
    <p:extLst>
      <p:ext uri="{BB962C8B-B14F-4D97-AF65-F5344CB8AC3E}">
        <p14:creationId xmlns:p14="http://schemas.microsoft.com/office/powerpoint/2010/main" val="83382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运气制胜</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11</a:t>
            </a:fld>
            <a:endParaRPr lang="zh-CN" altLang="en-US"/>
          </a:p>
        </p:txBody>
      </p:sp>
    </p:spTree>
    <p:extLst>
      <p:ext uri="{BB962C8B-B14F-4D97-AF65-F5344CB8AC3E}">
        <p14:creationId xmlns:p14="http://schemas.microsoft.com/office/powerpoint/2010/main" val="92957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运气制胜</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12</a:t>
            </a:fld>
            <a:endParaRPr lang="zh-CN" altLang="en-US"/>
          </a:p>
        </p:txBody>
      </p:sp>
    </p:spTree>
    <p:extLst>
      <p:ext uri="{BB962C8B-B14F-4D97-AF65-F5344CB8AC3E}">
        <p14:creationId xmlns:p14="http://schemas.microsoft.com/office/powerpoint/2010/main" val="170726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运气制胜</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13</a:t>
            </a:fld>
            <a:endParaRPr lang="zh-CN" altLang="en-US"/>
          </a:p>
        </p:txBody>
      </p:sp>
    </p:spTree>
    <p:extLst>
      <p:ext uri="{BB962C8B-B14F-4D97-AF65-F5344CB8AC3E}">
        <p14:creationId xmlns:p14="http://schemas.microsoft.com/office/powerpoint/2010/main" val="334787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a:t>
            </a:r>
            <a:r>
              <a:rPr lang="zh-CN" altLang="en-US" dirty="0"/>
              <a:t>创业机会</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15</a:t>
            </a:fld>
            <a:endParaRPr lang="zh-CN" altLang="en-US"/>
          </a:p>
        </p:txBody>
      </p:sp>
    </p:spTree>
    <p:extLst>
      <p:ext uri="{BB962C8B-B14F-4D97-AF65-F5344CB8AC3E}">
        <p14:creationId xmlns:p14="http://schemas.microsoft.com/office/powerpoint/2010/main" val="32246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a:t>
            </a:r>
            <a:r>
              <a:rPr lang="zh-CN" altLang="en-US" dirty="0"/>
              <a:t>创业机会</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16</a:t>
            </a:fld>
            <a:endParaRPr lang="zh-CN" altLang="en-US"/>
          </a:p>
        </p:txBody>
      </p:sp>
    </p:spTree>
    <p:extLst>
      <p:ext uri="{BB962C8B-B14F-4D97-AF65-F5344CB8AC3E}">
        <p14:creationId xmlns:p14="http://schemas.microsoft.com/office/powerpoint/2010/main" val="40545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a:t>
            </a:r>
            <a:r>
              <a:rPr lang="zh-CN" altLang="en-US" dirty="0"/>
              <a:t>创业机会</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17</a:t>
            </a:fld>
            <a:endParaRPr lang="zh-CN" altLang="en-US"/>
          </a:p>
        </p:txBody>
      </p:sp>
    </p:spTree>
    <p:extLst>
      <p:ext uri="{BB962C8B-B14F-4D97-AF65-F5344CB8AC3E}">
        <p14:creationId xmlns:p14="http://schemas.microsoft.com/office/powerpoint/2010/main" val="2440770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18</a:t>
            </a:fld>
            <a:endParaRPr lang="zh-CN" altLang="en-US"/>
          </a:p>
        </p:txBody>
      </p:sp>
    </p:spTree>
    <p:extLst>
      <p:ext uri="{BB962C8B-B14F-4D97-AF65-F5344CB8AC3E}">
        <p14:creationId xmlns:p14="http://schemas.microsoft.com/office/powerpoint/2010/main" val="3131068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19</a:t>
            </a:fld>
            <a:endParaRPr lang="zh-CN" altLang="en-US"/>
          </a:p>
        </p:txBody>
      </p:sp>
    </p:spTree>
    <p:extLst>
      <p:ext uri="{BB962C8B-B14F-4D97-AF65-F5344CB8AC3E}">
        <p14:creationId xmlns:p14="http://schemas.microsoft.com/office/powerpoint/2010/main" val="380501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20</a:t>
            </a:fld>
            <a:endParaRPr lang="zh-CN" altLang="en-US"/>
          </a:p>
        </p:txBody>
      </p:sp>
    </p:spTree>
    <p:extLst>
      <p:ext uri="{BB962C8B-B14F-4D97-AF65-F5344CB8AC3E}">
        <p14:creationId xmlns:p14="http://schemas.microsoft.com/office/powerpoint/2010/main" val="2208284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2</a:t>
            </a:fld>
            <a:endParaRPr lang="zh-CN" altLang="en-US"/>
          </a:p>
        </p:txBody>
      </p:sp>
    </p:spTree>
    <p:extLst>
      <p:ext uri="{BB962C8B-B14F-4D97-AF65-F5344CB8AC3E}">
        <p14:creationId xmlns:p14="http://schemas.microsoft.com/office/powerpoint/2010/main" val="223254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21</a:t>
            </a:fld>
            <a:endParaRPr lang="zh-CN" altLang="en-US"/>
          </a:p>
        </p:txBody>
      </p:sp>
    </p:spTree>
    <p:extLst>
      <p:ext uri="{BB962C8B-B14F-4D97-AF65-F5344CB8AC3E}">
        <p14:creationId xmlns:p14="http://schemas.microsoft.com/office/powerpoint/2010/main" val="76694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22</a:t>
            </a:fld>
            <a:endParaRPr lang="zh-CN" altLang="en-US"/>
          </a:p>
        </p:txBody>
      </p:sp>
    </p:spTree>
    <p:extLst>
      <p:ext uri="{BB962C8B-B14F-4D97-AF65-F5344CB8AC3E}">
        <p14:creationId xmlns:p14="http://schemas.microsoft.com/office/powerpoint/2010/main" val="20942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创业方法</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23</a:t>
            </a:fld>
            <a:endParaRPr lang="zh-CN" altLang="en-US"/>
          </a:p>
        </p:txBody>
      </p:sp>
    </p:spTree>
    <p:extLst>
      <p:ext uri="{BB962C8B-B14F-4D97-AF65-F5344CB8AC3E}">
        <p14:creationId xmlns:p14="http://schemas.microsoft.com/office/powerpoint/2010/main" val="352288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24</a:t>
            </a:fld>
            <a:endParaRPr lang="zh-CN" altLang="en-US"/>
          </a:p>
        </p:txBody>
      </p:sp>
    </p:spTree>
    <p:extLst>
      <p:ext uri="{BB962C8B-B14F-4D97-AF65-F5344CB8AC3E}">
        <p14:creationId xmlns:p14="http://schemas.microsoft.com/office/powerpoint/2010/main" val="2438071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创业方法</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25</a:t>
            </a:fld>
            <a:endParaRPr lang="zh-CN" altLang="en-US"/>
          </a:p>
        </p:txBody>
      </p:sp>
    </p:spTree>
    <p:extLst>
      <p:ext uri="{BB962C8B-B14F-4D97-AF65-F5344CB8AC3E}">
        <p14:creationId xmlns:p14="http://schemas.microsoft.com/office/powerpoint/2010/main" val="373072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a:t>
            </a:r>
            <a:r>
              <a:rPr lang="zh-CN" altLang="en-US" dirty="0"/>
              <a:t>创业方法</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26</a:t>
            </a:fld>
            <a:endParaRPr lang="zh-CN" altLang="en-US"/>
          </a:p>
        </p:txBody>
      </p:sp>
    </p:spTree>
    <p:extLst>
      <p:ext uri="{BB962C8B-B14F-4D97-AF65-F5344CB8AC3E}">
        <p14:creationId xmlns:p14="http://schemas.microsoft.com/office/powerpoint/2010/main" val="2449933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创业方法</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27</a:t>
            </a:fld>
            <a:endParaRPr lang="zh-CN" altLang="en-US"/>
          </a:p>
        </p:txBody>
      </p:sp>
    </p:spTree>
    <p:extLst>
      <p:ext uri="{BB962C8B-B14F-4D97-AF65-F5344CB8AC3E}">
        <p14:creationId xmlns:p14="http://schemas.microsoft.com/office/powerpoint/2010/main" val="261058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28</a:t>
            </a:fld>
            <a:endParaRPr lang="zh-CN" altLang="en-US"/>
          </a:p>
        </p:txBody>
      </p:sp>
    </p:spTree>
    <p:extLst>
      <p:ext uri="{BB962C8B-B14F-4D97-AF65-F5344CB8AC3E}">
        <p14:creationId xmlns:p14="http://schemas.microsoft.com/office/powerpoint/2010/main" val="747115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29</a:t>
            </a:fld>
            <a:endParaRPr lang="zh-CN" altLang="en-US"/>
          </a:p>
        </p:txBody>
      </p:sp>
    </p:spTree>
    <p:extLst>
      <p:ext uri="{BB962C8B-B14F-4D97-AF65-F5344CB8AC3E}">
        <p14:creationId xmlns:p14="http://schemas.microsoft.com/office/powerpoint/2010/main" val="407701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30</a:t>
            </a:fld>
            <a:endParaRPr lang="zh-CN" altLang="en-US"/>
          </a:p>
        </p:txBody>
      </p:sp>
    </p:spTree>
    <p:extLst>
      <p:ext uri="{BB962C8B-B14F-4D97-AF65-F5344CB8AC3E}">
        <p14:creationId xmlns:p14="http://schemas.microsoft.com/office/powerpoint/2010/main" val="56447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3</a:t>
            </a:fld>
            <a:endParaRPr lang="zh-CN" altLang="en-US"/>
          </a:p>
        </p:txBody>
      </p:sp>
    </p:spTree>
    <p:extLst>
      <p:ext uri="{BB962C8B-B14F-4D97-AF65-F5344CB8AC3E}">
        <p14:creationId xmlns:p14="http://schemas.microsoft.com/office/powerpoint/2010/main" val="146836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31</a:t>
            </a:fld>
            <a:endParaRPr lang="zh-CN" altLang="en-US"/>
          </a:p>
        </p:txBody>
      </p:sp>
    </p:spTree>
    <p:extLst>
      <p:ext uri="{BB962C8B-B14F-4D97-AF65-F5344CB8AC3E}">
        <p14:creationId xmlns:p14="http://schemas.microsoft.com/office/powerpoint/2010/main" val="888724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32</a:t>
            </a:fld>
            <a:endParaRPr lang="zh-CN" altLang="en-US"/>
          </a:p>
        </p:txBody>
      </p:sp>
    </p:spTree>
    <p:extLst>
      <p:ext uri="{BB962C8B-B14F-4D97-AF65-F5344CB8AC3E}">
        <p14:creationId xmlns:p14="http://schemas.microsoft.com/office/powerpoint/2010/main" val="1963600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 </a:t>
            </a:r>
            <a:r>
              <a:rPr lang="zh-CN" altLang="en-US" dirty="0"/>
              <a:t>商业模式</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33</a:t>
            </a:fld>
            <a:endParaRPr lang="zh-CN" altLang="en-US"/>
          </a:p>
        </p:txBody>
      </p:sp>
    </p:spTree>
    <p:extLst>
      <p:ext uri="{BB962C8B-B14F-4D97-AF65-F5344CB8AC3E}">
        <p14:creationId xmlns:p14="http://schemas.microsoft.com/office/powerpoint/2010/main" val="314252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 </a:t>
            </a:r>
            <a:r>
              <a:rPr lang="zh-CN" altLang="en-US" dirty="0"/>
              <a:t>商业模式</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34</a:t>
            </a:fld>
            <a:endParaRPr lang="zh-CN" altLang="en-US"/>
          </a:p>
        </p:txBody>
      </p:sp>
    </p:spTree>
    <p:extLst>
      <p:ext uri="{BB962C8B-B14F-4D97-AF65-F5344CB8AC3E}">
        <p14:creationId xmlns:p14="http://schemas.microsoft.com/office/powerpoint/2010/main" val="972535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35</a:t>
            </a:fld>
            <a:endParaRPr lang="zh-CN" altLang="en-US"/>
          </a:p>
        </p:txBody>
      </p:sp>
    </p:spTree>
    <p:extLst>
      <p:ext uri="{BB962C8B-B14F-4D97-AF65-F5344CB8AC3E}">
        <p14:creationId xmlns:p14="http://schemas.microsoft.com/office/powerpoint/2010/main" val="135580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36</a:t>
            </a:fld>
            <a:endParaRPr lang="zh-CN" altLang="en-US"/>
          </a:p>
        </p:txBody>
      </p:sp>
    </p:spTree>
    <p:extLst>
      <p:ext uri="{BB962C8B-B14F-4D97-AF65-F5344CB8AC3E}">
        <p14:creationId xmlns:p14="http://schemas.microsoft.com/office/powerpoint/2010/main" val="2849599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37</a:t>
            </a:fld>
            <a:endParaRPr lang="zh-CN" altLang="en-US"/>
          </a:p>
        </p:txBody>
      </p:sp>
    </p:spTree>
    <p:extLst>
      <p:ext uri="{BB962C8B-B14F-4D97-AF65-F5344CB8AC3E}">
        <p14:creationId xmlns:p14="http://schemas.microsoft.com/office/powerpoint/2010/main" val="3844289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38</a:t>
            </a:fld>
            <a:endParaRPr lang="zh-CN" altLang="en-US"/>
          </a:p>
        </p:txBody>
      </p:sp>
    </p:spTree>
    <p:extLst>
      <p:ext uri="{BB962C8B-B14F-4D97-AF65-F5344CB8AC3E}">
        <p14:creationId xmlns:p14="http://schemas.microsoft.com/office/powerpoint/2010/main" val="844161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39</a:t>
            </a:fld>
            <a:endParaRPr lang="zh-CN" altLang="en-US"/>
          </a:p>
        </p:txBody>
      </p:sp>
    </p:spTree>
    <p:extLst>
      <p:ext uri="{BB962C8B-B14F-4D97-AF65-F5344CB8AC3E}">
        <p14:creationId xmlns:p14="http://schemas.microsoft.com/office/powerpoint/2010/main" val="308783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40</a:t>
            </a:fld>
            <a:endParaRPr lang="zh-CN" altLang="en-US"/>
          </a:p>
        </p:txBody>
      </p:sp>
    </p:spTree>
    <p:extLst>
      <p:ext uri="{BB962C8B-B14F-4D97-AF65-F5344CB8AC3E}">
        <p14:creationId xmlns:p14="http://schemas.microsoft.com/office/powerpoint/2010/main" val="112578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4</a:t>
            </a:fld>
            <a:endParaRPr lang="zh-CN" altLang="en-US"/>
          </a:p>
        </p:txBody>
      </p:sp>
    </p:spTree>
    <p:extLst>
      <p:ext uri="{BB962C8B-B14F-4D97-AF65-F5344CB8AC3E}">
        <p14:creationId xmlns:p14="http://schemas.microsoft.com/office/powerpoint/2010/main" val="2920442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41</a:t>
            </a:fld>
            <a:endParaRPr lang="zh-CN" altLang="en-US"/>
          </a:p>
        </p:txBody>
      </p:sp>
    </p:spTree>
    <p:extLst>
      <p:ext uri="{BB962C8B-B14F-4D97-AF65-F5344CB8AC3E}">
        <p14:creationId xmlns:p14="http://schemas.microsoft.com/office/powerpoint/2010/main" val="2666543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42</a:t>
            </a:fld>
            <a:endParaRPr lang="zh-CN" altLang="en-US"/>
          </a:p>
        </p:txBody>
      </p:sp>
    </p:spTree>
    <p:extLst>
      <p:ext uri="{BB962C8B-B14F-4D97-AF65-F5344CB8AC3E}">
        <p14:creationId xmlns:p14="http://schemas.microsoft.com/office/powerpoint/2010/main" val="3042751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zh-CN" altLang="en-US" dirty="0"/>
              <a:t>创业融资</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43</a:t>
            </a:fld>
            <a:endParaRPr lang="zh-CN" altLang="en-US"/>
          </a:p>
        </p:txBody>
      </p:sp>
    </p:spTree>
    <p:extLst>
      <p:ext uri="{BB962C8B-B14F-4D97-AF65-F5344CB8AC3E}">
        <p14:creationId xmlns:p14="http://schemas.microsoft.com/office/powerpoint/2010/main" val="1116441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44</a:t>
            </a:fld>
            <a:endParaRPr lang="zh-CN" altLang="en-US"/>
          </a:p>
        </p:txBody>
      </p:sp>
    </p:spTree>
    <p:extLst>
      <p:ext uri="{BB962C8B-B14F-4D97-AF65-F5344CB8AC3E}">
        <p14:creationId xmlns:p14="http://schemas.microsoft.com/office/powerpoint/2010/main" val="929265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45</a:t>
            </a:fld>
            <a:endParaRPr lang="zh-CN" altLang="en-US"/>
          </a:p>
        </p:txBody>
      </p:sp>
    </p:spTree>
    <p:extLst>
      <p:ext uri="{BB962C8B-B14F-4D97-AF65-F5344CB8AC3E}">
        <p14:creationId xmlns:p14="http://schemas.microsoft.com/office/powerpoint/2010/main" val="672509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 </a:t>
            </a:r>
            <a:r>
              <a:rPr lang="zh-CN" altLang="en-US" dirty="0"/>
              <a:t>创业融资</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46</a:t>
            </a:fld>
            <a:endParaRPr lang="zh-CN" altLang="en-US"/>
          </a:p>
        </p:txBody>
      </p:sp>
    </p:spTree>
    <p:extLst>
      <p:ext uri="{BB962C8B-B14F-4D97-AF65-F5344CB8AC3E}">
        <p14:creationId xmlns:p14="http://schemas.microsoft.com/office/powerpoint/2010/main" val="3791079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zh-CN" altLang="en-US" dirty="0"/>
              <a:t>创业融资</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47</a:t>
            </a:fld>
            <a:endParaRPr lang="zh-CN" altLang="en-US"/>
          </a:p>
        </p:txBody>
      </p:sp>
    </p:spTree>
    <p:extLst>
      <p:ext uri="{BB962C8B-B14F-4D97-AF65-F5344CB8AC3E}">
        <p14:creationId xmlns:p14="http://schemas.microsoft.com/office/powerpoint/2010/main" val="1910677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 </a:t>
            </a:r>
            <a:r>
              <a:rPr lang="zh-CN" altLang="en-US" dirty="0"/>
              <a:t>市场突围</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48</a:t>
            </a:fld>
            <a:endParaRPr lang="zh-CN" altLang="en-US"/>
          </a:p>
        </p:txBody>
      </p:sp>
    </p:spTree>
    <p:extLst>
      <p:ext uri="{BB962C8B-B14F-4D97-AF65-F5344CB8AC3E}">
        <p14:creationId xmlns:p14="http://schemas.microsoft.com/office/powerpoint/2010/main" val="3894190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 </a:t>
            </a:r>
            <a:r>
              <a:rPr lang="zh-CN" altLang="en-US" dirty="0"/>
              <a:t>市场突围</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49</a:t>
            </a:fld>
            <a:endParaRPr lang="zh-CN" altLang="en-US"/>
          </a:p>
        </p:txBody>
      </p:sp>
    </p:spTree>
    <p:extLst>
      <p:ext uri="{BB962C8B-B14F-4D97-AF65-F5344CB8AC3E}">
        <p14:creationId xmlns:p14="http://schemas.microsoft.com/office/powerpoint/2010/main" val="3360873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 </a:t>
            </a:r>
            <a:r>
              <a:rPr lang="zh-CN" altLang="en-US" dirty="0"/>
              <a:t>市场突围</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50</a:t>
            </a:fld>
            <a:endParaRPr lang="zh-CN" altLang="en-US"/>
          </a:p>
        </p:txBody>
      </p:sp>
    </p:spTree>
    <p:extLst>
      <p:ext uri="{BB962C8B-B14F-4D97-AF65-F5344CB8AC3E}">
        <p14:creationId xmlns:p14="http://schemas.microsoft.com/office/powerpoint/2010/main" val="340852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5</a:t>
            </a:fld>
            <a:endParaRPr lang="zh-CN" altLang="en-US"/>
          </a:p>
        </p:txBody>
      </p:sp>
    </p:spTree>
    <p:extLst>
      <p:ext uri="{BB962C8B-B14F-4D97-AF65-F5344CB8AC3E}">
        <p14:creationId xmlns:p14="http://schemas.microsoft.com/office/powerpoint/2010/main" val="1272934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 </a:t>
            </a:r>
            <a:r>
              <a:rPr lang="zh-CN" altLang="en-US" dirty="0"/>
              <a:t>市场突围</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51</a:t>
            </a:fld>
            <a:endParaRPr lang="zh-CN" altLang="en-US"/>
          </a:p>
        </p:txBody>
      </p:sp>
    </p:spTree>
    <p:extLst>
      <p:ext uri="{BB962C8B-B14F-4D97-AF65-F5344CB8AC3E}">
        <p14:creationId xmlns:p14="http://schemas.microsoft.com/office/powerpoint/2010/main" val="19263156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 </a:t>
            </a:r>
            <a:r>
              <a:rPr lang="zh-CN" altLang="en-US" dirty="0"/>
              <a:t>市场突围</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52</a:t>
            </a:fld>
            <a:endParaRPr lang="zh-CN" altLang="en-US"/>
          </a:p>
        </p:txBody>
      </p:sp>
    </p:spTree>
    <p:extLst>
      <p:ext uri="{BB962C8B-B14F-4D97-AF65-F5344CB8AC3E}">
        <p14:creationId xmlns:p14="http://schemas.microsoft.com/office/powerpoint/2010/main" val="3141742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 </a:t>
            </a:r>
            <a:r>
              <a:rPr lang="zh-CN" altLang="en-US" dirty="0"/>
              <a:t>营销增长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53</a:t>
            </a:fld>
            <a:endParaRPr lang="zh-CN" altLang="en-US"/>
          </a:p>
        </p:txBody>
      </p:sp>
    </p:spTree>
    <p:extLst>
      <p:ext uri="{BB962C8B-B14F-4D97-AF65-F5344CB8AC3E}">
        <p14:creationId xmlns:p14="http://schemas.microsoft.com/office/powerpoint/2010/main" val="903765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 </a:t>
            </a:r>
            <a:r>
              <a:rPr lang="zh-CN" altLang="en-US" dirty="0"/>
              <a:t>营销增长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54</a:t>
            </a:fld>
            <a:endParaRPr lang="zh-CN" altLang="en-US"/>
          </a:p>
        </p:txBody>
      </p:sp>
    </p:spTree>
    <p:extLst>
      <p:ext uri="{BB962C8B-B14F-4D97-AF65-F5344CB8AC3E}">
        <p14:creationId xmlns:p14="http://schemas.microsoft.com/office/powerpoint/2010/main" val="448542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 </a:t>
            </a:r>
            <a:r>
              <a:rPr lang="zh-CN" altLang="en-US" dirty="0"/>
              <a:t>营销增长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55</a:t>
            </a:fld>
            <a:endParaRPr lang="zh-CN" altLang="en-US"/>
          </a:p>
        </p:txBody>
      </p:sp>
    </p:spTree>
    <p:extLst>
      <p:ext uri="{BB962C8B-B14F-4D97-AF65-F5344CB8AC3E}">
        <p14:creationId xmlns:p14="http://schemas.microsoft.com/office/powerpoint/2010/main" val="950087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 </a:t>
            </a:r>
            <a:r>
              <a:rPr lang="zh-CN" altLang="en-US" dirty="0"/>
              <a:t>营销增长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56</a:t>
            </a:fld>
            <a:endParaRPr lang="zh-CN" altLang="en-US"/>
          </a:p>
        </p:txBody>
      </p:sp>
    </p:spTree>
    <p:extLst>
      <p:ext uri="{BB962C8B-B14F-4D97-AF65-F5344CB8AC3E}">
        <p14:creationId xmlns:p14="http://schemas.microsoft.com/office/powerpoint/2010/main" val="4152317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 </a:t>
            </a:r>
            <a:r>
              <a:rPr lang="zh-CN" altLang="en-US" dirty="0"/>
              <a:t>营销增长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57</a:t>
            </a:fld>
            <a:endParaRPr lang="zh-CN" altLang="en-US"/>
          </a:p>
        </p:txBody>
      </p:sp>
    </p:spTree>
    <p:extLst>
      <p:ext uri="{BB962C8B-B14F-4D97-AF65-F5344CB8AC3E}">
        <p14:creationId xmlns:p14="http://schemas.microsoft.com/office/powerpoint/2010/main" val="5286722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zh-CN" altLang="en-US" dirty="0"/>
              <a:t>营销增长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58</a:t>
            </a:fld>
            <a:endParaRPr lang="zh-CN" altLang="en-US"/>
          </a:p>
        </p:txBody>
      </p:sp>
    </p:spTree>
    <p:extLst>
      <p:ext uri="{BB962C8B-B14F-4D97-AF65-F5344CB8AC3E}">
        <p14:creationId xmlns:p14="http://schemas.microsoft.com/office/powerpoint/2010/main" val="37767015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 </a:t>
            </a:r>
            <a:r>
              <a:rPr lang="zh-CN" altLang="en-US" dirty="0"/>
              <a:t>突破创新</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59</a:t>
            </a:fld>
            <a:endParaRPr lang="zh-CN" altLang="en-US"/>
          </a:p>
        </p:txBody>
      </p:sp>
    </p:spTree>
    <p:extLst>
      <p:ext uri="{BB962C8B-B14F-4D97-AF65-F5344CB8AC3E}">
        <p14:creationId xmlns:p14="http://schemas.microsoft.com/office/powerpoint/2010/main" val="3715553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 </a:t>
            </a:r>
            <a:r>
              <a:rPr lang="zh-CN" altLang="en-US" dirty="0"/>
              <a:t>突破创新</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60</a:t>
            </a:fld>
            <a:endParaRPr lang="zh-CN" altLang="en-US"/>
          </a:p>
        </p:txBody>
      </p:sp>
    </p:spTree>
    <p:extLst>
      <p:ext uri="{BB962C8B-B14F-4D97-AF65-F5344CB8AC3E}">
        <p14:creationId xmlns:p14="http://schemas.microsoft.com/office/powerpoint/2010/main" val="295985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6</a:t>
            </a:fld>
            <a:endParaRPr lang="zh-CN" altLang="en-US"/>
          </a:p>
        </p:txBody>
      </p:sp>
    </p:spTree>
    <p:extLst>
      <p:ext uri="{BB962C8B-B14F-4D97-AF65-F5344CB8AC3E}">
        <p14:creationId xmlns:p14="http://schemas.microsoft.com/office/powerpoint/2010/main" val="39814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 </a:t>
            </a:r>
            <a:r>
              <a:rPr lang="zh-CN" altLang="en-US" dirty="0"/>
              <a:t>突破创新</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61</a:t>
            </a:fld>
            <a:endParaRPr lang="zh-CN" altLang="en-US"/>
          </a:p>
        </p:txBody>
      </p:sp>
    </p:spTree>
    <p:extLst>
      <p:ext uri="{BB962C8B-B14F-4D97-AF65-F5344CB8AC3E}">
        <p14:creationId xmlns:p14="http://schemas.microsoft.com/office/powerpoint/2010/main" val="1244619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62</a:t>
            </a:fld>
            <a:endParaRPr lang="zh-CN" altLang="en-US"/>
          </a:p>
        </p:txBody>
      </p:sp>
    </p:spTree>
    <p:extLst>
      <p:ext uri="{BB962C8B-B14F-4D97-AF65-F5344CB8AC3E}">
        <p14:creationId xmlns:p14="http://schemas.microsoft.com/office/powerpoint/2010/main" val="318565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63</a:t>
            </a:fld>
            <a:endParaRPr lang="zh-CN" altLang="en-US"/>
          </a:p>
        </p:txBody>
      </p:sp>
    </p:spTree>
    <p:extLst>
      <p:ext uri="{BB962C8B-B14F-4D97-AF65-F5344CB8AC3E}">
        <p14:creationId xmlns:p14="http://schemas.microsoft.com/office/powerpoint/2010/main" val="4193563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64</a:t>
            </a:fld>
            <a:endParaRPr lang="zh-CN" altLang="en-US"/>
          </a:p>
        </p:txBody>
      </p:sp>
    </p:spTree>
    <p:extLst>
      <p:ext uri="{BB962C8B-B14F-4D97-AF65-F5344CB8AC3E}">
        <p14:creationId xmlns:p14="http://schemas.microsoft.com/office/powerpoint/2010/main" val="33911680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65</a:t>
            </a:fld>
            <a:endParaRPr lang="zh-CN" altLang="en-US"/>
          </a:p>
        </p:txBody>
      </p:sp>
    </p:spTree>
    <p:extLst>
      <p:ext uri="{BB962C8B-B14F-4D97-AF65-F5344CB8AC3E}">
        <p14:creationId xmlns:p14="http://schemas.microsoft.com/office/powerpoint/2010/main" val="3893687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66</a:t>
            </a:fld>
            <a:endParaRPr lang="zh-CN" altLang="en-US"/>
          </a:p>
        </p:txBody>
      </p:sp>
    </p:spTree>
    <p:extLst>
      <p:ext uri="{BB962C8B-B14F-4D97-AF65-F5344CB8AC3E}">
        <p14:creationId xmlns:p14="http://schemas.microsoft.com/office/powerpoint/2010/main" val="42752866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 </a:t>
            </a:r>
            <a:r>
              <a:rPr lang="zh-CN" altLang="en-US" dirty="0"/>
              <a:t>爆发增长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67</a:t>
            </a:fld>
            <a:endParaRPr lang="zh-CN" altLang="en-US"/>
          </a:p>
        </p:txBody>
      </p:sp>
    </p:spTree>
    <p:extLst>
      <p:ext uri="{BB962C8B-B14F-4D97-AF65-F5344CB8AC3E}">
        <p14:creationId xmlns:p14="http://schemas.microsoft.com/office/powerpoint/2010/main" val="39361177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68</a:t>
            </a:fld>
            <a:endParaRPr lang="zh-CN" altLang="en-US"/>
          </a:p>
        </p:txBody>
      </p:sp>
    </p:spTree>
    <p:extLst>
      <p:ext uri="{BB962C8B-B14F-4D97-AF65-F5344CB8AC3E}">
        <p14:creationId xmlns:p14="http://schemas.microsoft.com/office/powerpoint/2010/main" val="3096163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69</a:t>
            </a:fld>
            <a:endParaRPr lang="zh-CN" altLang="en-US"/>
          </a:p>
        </p:txBody>
      </p:sp>
    </p:spTree>
    <p:extLst>
      <p:ext uri="{BB962C8B-B14F-4D97-AF65-F5344CB8AC3E}">
        <p14:creationId xmlns:p14="http://schemas.microsoft.com/office/powerpoint/2010/main" val="3908392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70</a:t>
            </a:fld>
            <a:endParaRPr lang="zh-CN" altLang="en-US"/>
          </a:p>
        </p:txBody>
      </p:sp>
    </p:spTree>
    <p:extLst>
      <p:ext uri="{BB962C8B-B14F-4D97-AF65-F5344CB8AC3E}">
        <p14:creationId xmlns:p14="http://schemas.microsoft.com/office/powerpoint/2010/main" val="239519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a:t>
            </a:fld>
            <a:endParaRPr lang="zh-CN" altLang="en-US"/>
          </a:p>
        </p:txBody>
      </p:sp>
    </p:spTree>
    <p:extLst>
      <p:ext uri="{BB962C8B-B14F-4D97-AF65-F5344CB8AC3E}">
        <p14:creationId xmlns:p14="http://schemas.microsoft.com/office/powerpoint/2010/main" val="33742208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71</a:t>
            </a:fld>
            <a:endParaRPr lang="zh-CN" altLang="en-US"/>
          </a:p>
        </p:txBody>
      </p:sp>
    </p:spTree>
    <p:extLst>
      <p:ext uri="{BB962C8B-B14F-4D97-AF65-F5344CB8AC3E}">
        <p14:creationId xmlns:p14="http://schemas.microsoft.com/office/powerpoint/2010/main" val="2523639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72</a:t>
            </a:fld>
            <a:endParaRPr lang="zh-CN" altLang="en-US"/>
          </a:p>
        </p:txBody>
      </p:sp>
    </p:spTree>
    <p:extLst>
      <p:ext uri="{BB962C8B-B14F-4D97-AF65-F5344CB8AC3E}">
        <p14:creationId xmlns:p14="http://schemas.microsoft.com/office/powerpoint/2010/main" val="719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73</a:t>
            </a:fld>
            <a:endParaRPr lang="zh-CN" altLang="en-US"/>
          </a:p>
        </p:txBody>
      </p:sp>
    </p:spTree>
    <p:extLst>
      <p:ext uri="{BB962C8B-B14F-4D97-AF65-F5344CB8AC3E}">
        <p14:creationId xmlns:p14="http://schemas.microsoft.com/office/powerpoint/2010/main" val="24066321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74</a:t>
            </a:fld>
            <a:endParaRPr lang="zh-CN" altLang="en-US"/>
          </a:p>
        </p:txBody>
      </p:sp>
    </p:spTree>
    <p:extLst>
      <p:ext uri="{BB962C8B-B14F-4D97-AF65-F5344CB8AC3E}">
        <p14:creationId xmlns:p14="http://schemas.microsoft.com/office/powerpoint/2010/main" val="10060408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75</a:t>
            </a:fld>
            <a:endParaRPr lang="zh-CN" altLang="en-US"/>
          </a:p>
        </p:txBody>
      </p:sp>
    </p:spTree>
    <p:extLst>
      <p:ext uri="{BB962C8B-B14F-4D97-AF65-F5344CB8AC3E}">
        <p14:creationId xmlns:p14="http://schemas.microsoft.com/office/powerpoint/2010/main" val="26478069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76</a:t>
            </a:fld>
            <a:endParaRPr lang="zh-CN" altLang="en-US"/>
          </a:p>
        </p:txBody>
      </p:sp>
    </p:spTree>
    <p:extLst>
      <p:ext uri="{BB962C8B-B14F-4D97-AF65-F5344CB8AC3E}">
        <p14:creationId xmlns:p14="http://schemas.microsoft.com/office/powerpoint/2010/main" val="27356104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 </a:t>
            </a:r>
            <a:r>
              <a:rPr lang="zh-CN" altLang="en-US" dirty="0"/>
              <a:t>持续增长</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77</a:t>
            </a:fld>
            <a:endParaRPr lang="zh-CN" altLang="en-US"/>
          </a:p>
        </p:txBody>
      </p:sp>
    </p:spTree>
    <p:extLst>
      <p:ext uri="{BB962C8B-B14F-4D97-AF65-F5344CB8AC3E}">
        <p14:creationId xmlns:p14="http://schemas.microsoft.com/office/powerpoint/2010/main" val="801791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78</a:t>
            </a:fld>
            <a:endParaRPr lang="zh-CN" altLang="en-US"/>
          </a:p>
        </p:txBody>
      </p:sp>
    </p:spTree>
    <p:extLst>
      <p:ext uri="{BB962C8B-B14F-4D97-AF65-F5344CB8AC3E}">
        <p14:creationId xmlns:p14="http://schemas.microsoft.com/office/powerpoint/2010/main" val="2442975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79</a:t>
            </a:fld>
            <a:endParaRPr lang="zh-CN" altLang="en-US"/>
          </a:p>
        </p:txBody>
      </p:sp>
    </p:spTree>
    <p:extLst>
      <p:ext uri="{BB962C8B-B14F-4D97-AF65-F5344CB8AC3E}">
        <p14:creationId xmlns:p14="http://schemas.microsoft.com/office/powerpoint/2010/main" val="4014330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zh-CN" altLang="en-US" dirty="0"/>
              <a:t>持续增长</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80</a:t>
            </a:fld>
            <a:endParaRPr lang="zh-CN" altLang="en-US"/>
          </a:p>
        </p:txBody>
      </p:sp>
    </p:spTree>
    <p:extLst>
      <p:ext uri="{BB962C8B-B14F-4D97-AF65-F5344CB8AC3E}">
        <p14:creationId xmlns:p14="http://schemas.microsoft.com/office/powerpoint/2010/main" val="3119084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创业哲学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a:t>
            </a:fld>
            <a:endParaRPr lang="zh-CN" altLang="en-US"/>
          </a:p>
        </p:txBody>
      </p:sp>
    </p:spTree>
    <p:extLst>
      <p:ext uri="{BB962C8B-B14F-4D97-AF65-F5344CB8AC3E}">
        <p14:creationId xmlns:p14="http://schemas.microsoft.com/office/powerpoint/2010/main" val="35051105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全球经营</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81</a:t>
            </a:fld>
            <a:endParaRPr lang="zh-CN" altLang="en-US"/>
          </a:p>
        </p:txBody>
      </p:sp>
    </p:spTree>
    <p:extLst>
      <p:ext uri="{BB962C8B-B14F-4D97-AF65-F5344CB8AC3E}">
        <p14:creationId xmlns:p14="http://schemas.microsoft.com/office/powerpoint/2010/main" val="27758206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全球经营</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82</a:t>
            </a:fld>
            <a:endParaRPr lang="zh-CN" altLang="en-US"/>
          </a:p>
        </p:txBody>
      </p:sp>
    </p:spTree>
    <p:extLst>
      <p:ext uri="{BB962C8B-B14F-4D97-AF65-F5344CB8AC3E}">
        <p14:creationId xmlns:p14="http://schemas.microsoft.com/office/powerpoint/2010/main" val="2551995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全球经营</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83</a:t>
            </a:fld>
            <a:endParaRPr lang="zh-CN" altLang="en-US"/>
          </a:p>
        </p:txBody>
      </p:sp>
    </p:spTree>
    <p:extLst>
      <p:ext uri="{BB962C8B-B14F-4D97-AF65-F5344CB8AC3E}">
        <p14:creationId xmlns:p14="http://schemas.microsoft.com/office/powerpoint/2010/main" val="8001051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全球经营</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84</a:t>
            </a:fld>
            <a:endParaRPr lang="zh-CN" altLang="en-US"/>
          </a:p>
        </p:txBody>
      </p:sp>
    </p:spTree>
    <p:extLst>
      <p:ext uri="{BB962C8B-B14F-4D97-AF65-F5344CB8AC3E}">
        <p14:creationId xmlns:p14="http://schemas.microsoft.com/office/powerpoint/2010/main" val="24208365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a:t>
            </a:r>
            <a:r>
              <a:rPr lang="zh-CN" altLang="en-US" dirty="0"/>
              <a:t>全球经营</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85</a:t>
            </a:fld>
            <a:endParaRPr lang="zh-CN" altLang="en-US"/>
          </a:p>
        </p:txBody>
      </p:sp>
    </p:spTree>
    <p:extLst>
      <p:ext uri="{BB962C8B-B14F-4D97-AF65-F5344CB8AC3E}">
        <p14:creationId xmlns:p14="http://schemas.microsoft.com/office/powerpoint/2010/main" val="1150808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 </a:t>
            </a:r>
            <a:r>
              <a:rPr lang="zh-CN" altLang="en-US" dirty="0"/>
              <a:t>永续经营</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86</a:t>
            </a:fld>
            <a:endParaRPr lang="zh-CN" altLang="en-US"/>
          </a:p>
        </p:txBody>
      </p:sp>
    </p:spTree>
    <p:extLst>
      <p:ext uri="{BB962C8B-B14F-4D97-AF65-F5344CB8AC3E}">
        <p14:creationId xmlns:p14="http://schemas.microsoft.com/office/powerpoint/2010/main" val="21625474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 </a:t>
            </a:r>
            <a:r>
              <a:rPr lang="zh-CN" altLang="en-US" dirty="0"/>
              <a:t>永续经营</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87</a:t>
            </a:fld>
            <a:endParaRPr lang="zh-CN" altLang="en-US"/>
          </a:p>
        </p:txBody>
      </p:sp>
    </p:spTree>
    <p:extLst>
      <p:ext uri="{BB962C8B-B14F-4D97-AF65-F5344CB8AC3E}">
        <p14:creationId xmlns:p14="http://schemas.microsoft.com/office/powerpoint/2010/main" val="33657076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zh-CN" altLang="en-US" dirty="0"/>
              <a:t>永续经营</a:t>
            </a:r>
          </a:p>
          <a:p>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88</a:t>
            </a:fld>
            <a:endParaRPr lang="zh-CN" altLang="en-US"/>
          </a:p>
        </p:txBody>
      </p:sp>
    </p:spTree>
    <p:extLst>
      <p:ext uri="{BB962C8B-B14F-4D97-AF65-F5344CB8AC3E}">
        <p14:creationId xmlns:p14="http://schemas.microsoft.com/office/powerpoint/2010/main" val="3462864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 </a:t>
            </a:r>
            <a:r>
              <a:rPr lang="zh-CN" altLang="en-US"/>
              <a:t>永续经营</a:t>
            </a:r>
            <a:endParaRPr lang="zh-CN" altLang="en-US" dirty="0"/>
          </a:p>
        </p:txBody>
      </p:sp>
      <p:sp>
        <p:nvSpPr>
          <p:cNvPr id="4" name="灯片编号占位符 3"/>
          <p:cNvSpPr>
            <a:spLocks noGrp="1"/>
          </p:cNvSpPr>
          <p:nvPr>
            <p:ph type="sldNum" sz="quarter" idx="5"/>
          </p:nvPr>
        </p:nvSpPr>
        <p:spPr/>
        <p:txBody>
          <a:bodyPr/>
          <a:lstStyle/>
          <a:p>
            <a:fld id="{565EA45F-AAB8-44F1-93B7-0687D5244758}" type="slidenum">
              <a:rPr lang="zh-CN" altLang="en-US" smtClean="0"/>
              <a:t>89</a:t>
            </a:fld>
            <a:endParaRPr lang="zh-CN" altLang="en-US"/>
          </a:p>
        </p:txBody>
      </p:sp>
    </p:spTree>
    <p:extLst>
      <p:ext uri="{BB962C8B-B14F-4D97-AF65-F5344CB8AC3E}">
        <p14:creationId xmlns:p14="http://schemas.microsoft.com/office/powerpoint/2010/main" val="353623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运气制胜</a:t>
            </a:r>
          </a:p>
        </p:txBody>
      </p:sp>
      <p:sp>
        <p:nvSpPr>
          <p:cNvPr id="4" name="灯片编号占位符 3"/>
          <p:cNvSpPr>
            <a:spLocks noGrp="1"/>
          </p:cNvSpPr>
          <p:nvPr>
            <p:ph type="sldNum" sz="quarter" idx="5"/>
          </p:nvPr>
        </p:nvSpPr>
        <p:spPr/>
        <p:txBody>
          <a:bodyPr/>
          <a:lstStyle/>
          <a:p>
            <a:fld id="{565EA45F-AAB8-44F1-93B7-0687D5244758}" type="slidenum">
              <a:rPr lang="zh-CN" altLang="en-US" smtClean="0"/>
              <a:t>9</a:t>
            </a:fld>
            <a:endParaRPr lang="zh-CN" altLang="en-US"/>
          </a:p>
        </p:txBody>
      </p:sp>
    </p:spTree>
    <p:extLst>
      <p:ext uri="{BB962C8B-B14F-4D97-AF65-F5344CB8AC3E}">
        <p14:creationId xmlns:p14="http://schemas.microsoft.com/office/powerpoint/2010/main" val="112722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D0D29-9C13-428C-8E8D-E2B6D7A0BA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9E89BC3-7EBC-4618-9501-434A4F495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9447FEC-A63F-4D21-BFC3-7C0BF070B8B4}"/>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0E26596A-F18C-4C58-8D2D-8BE45F3AD5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27A05-722E-454C-99FF-EB669831535E}"/>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327031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4469-B443-451D-AC9B-01DF2604B90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7D04846-5B77-4DBA-A3B8-EA28FDA72C5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C58AA-3324-400D-8BBC-A33EFD9572B3}"/>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CBF39C3A-9256-429C-9DB4-2F91B77219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8E3493-B0D3-4D31-997F-5F5DBC473B45}"/>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3532817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646D66-C40F-4138-B2AD-E6CC411285E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F261482-93E8-47E0-8CD4-EBEF86E7471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B74233-3B40-4435-9DDD-9C9C450DF666}"/>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28B04E95-DCB6-43BE-8E75-C3541FDBCB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112ADB-F129-4448-8A6E-75E885C8ABCC}"/>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159974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B9ABB-CC30-41DA-8482-561E5F3C6B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EA5B75-185C-4196-A80A-C5FB2BD11AF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BE31FAF-EE9C-49A0-A512-7433EB6FA95A}"/>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FFAA79C8-3125-4026-9AD7-CF55FAD0F8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44FCF6-0214-4B17-869F-0094D551CBBF}"/>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370595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6854B-5DD4-484A-BA68-BDA78F560F6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DADC0E-7894-49CE-9CB3-A8003C4F38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41F18A4-649C-470A-A97C-55AA1C5CB41A}"/>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6FC3316C-2646-4A25-A45C-1E77735810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B877A9-ACA7-40E7-9186-EE788793CECC}"/>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177664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2EEC7-833F-45BD-B83F-9019F8BB72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F5593EC-DE99-4473-AB0A-4730AF3B580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EE5152B-661F-4217-BEF6-6FA37109E39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72215DE-9EFC-4786-9F56-2C61A53AB495}"/>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6" name="页脚占位符 5">
            <a:extLst>
              <a:ext uri="{FF2B5EF4-FFF2-40B4-BE49-F238E27FC236}">
                <a16:creationId xmlns:a16="http://schemas.microsoft.com/office/drawing/2014/main" id="{BDEB3F86-90F8-4679-9D8C-C9488D147F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02D9C6-54E8-4727-80B8-18535E1BDDED}"/>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421911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8B1B3-6671-40C6-AE4A-1350C16D393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28B960-686F-4CBA-B7CC-4A718CB8CB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07DEA2A-6072-4D11-B627-B8BFCBD73C3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A5D9AAE-3E3C-4457-A3CD-6738B5E5F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E9F867D-0B3C-45C3-9A7C-DA7EE3BD1E9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3B893F8-48F8-48BD-856A-AFC6A9044F98}"/>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8" name="页脚占位符 7">
            <a:extLst>
              <a:ext uri="{FF2B5EF4-FFF2-40B4-BE49-F238E27FC236}">
                <a16:creationId xmlns:a16="http://schemas.microsoft.com/office/drawing/2014/main" id="{4B2DC834-25A2-4AB1-960E-5778C48E11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CBB764-FC6C-40E4-9313-50557A783287}"/>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2862362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34ADE-E0CE-4A23-9A84-D6029EBED47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6FC3EAF-703D-452E-9DCE-7E330D05D019}"/>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4" name="页脚占位符 3">
            <a:extLst>
              <a:ext uri="{FF2B5EF4-FFF2-40B4-BE49-F238E27FC236}">
                <a16:creationId xmlns:a16="http://schemas.microsoft.com/office/drawing/2014/main" id="{119343D3-4EA8-4B4A-8A24-172AA2BC8E2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2B94934-8AA6-467B-8C4C-4DBC218EA5D9}"/>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1446618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9DAE98-E860-4029-9AF3-A6EFF7BEDF80}"/>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3" name="页脚占位符 2">
            <a:extLst>
              <a:ext uri="{FF2B5EF4-FFF2-40B4-BE49-F238E27FC236}">
                <a16:creationId xmlns:a16="http://schemas.microsoft.com/office/drawing/2014/main" id="{5D3B42A7-9A0F-46C8-A50B-1F407EDA01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B0C5958-844B-4447-9CF6-EF50AF6B36F1}"/>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291331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9488B-0413-49CF-B080-591F395045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09D019-EBF6-48DF-9325-72620108D5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4597940-AD53-41B9-80FE-EC7B42723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CE42DF8-9E89-4AE4-ABA0-702CE25CFC41}"/>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6" name="页脚占位符 5">
            <a:extLst>
              <a:ext uri="{FF2B5EF4-FFF2-40B4-BE49-F238E27FC236}">
                <a16:creationId xmlns:a16="http://schemas.microsoft.com/office/drawing/2014/main" id="{F2C938A2-C489-4EAA-BFDE-B5DB238120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B45726-A745-4730-8FB0-36D50AFF6FA1}"/>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162857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E1119-381B-47B3-8179-9694F25C05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A7A332C-215C-4A3E-818B-AEA898DC3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172011B-BF3D-4370-A25F-6BFADAA633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A66E01C-7916-40C2-AD8B-FE189897C00E}"/>
              </a:ext>
            </a:extLst>
          </p:cNvPr>
          <p:cNvSpPr>
            <a:spLocks noGrp="1"/>
          </p:cNvSpPr>
          <p:nvPr>
            <p:ph type="dt" sz="half" idx="10"/>
          </p:nvPr>
        </p:nvSpPr>
        <p:spPr/>
        <p:txBody>
          <a:bodyPr/>
          <a:lstStyle/>
          <a:p>
            <a:fld id="{84A3C48A-4373-48E0-8AE2-F9EAC40E894C}" type="datetimeFigureOut">
              <a:rPr lang="zh-CN" altLang="en-US" smtClean="0"/>
              <a:t>2019/1/29</a:t>
            </a:fld>
            <a:endParaRPr lang="zh-CN" altLang="en-US"/>
          </a:p>
        </p:txBody>
      </p:sp>
      <p:sp>
        <p:nvSpPr>
          <p:cNvPr id="6" name="页脚占位符 5">
            <a:extLst>
              <a:ext uri="{FF2B5EF4-FFF2-40B4-BE49-F238E27FC236}">
                <a16:creationId xmlns:a16="http://schemas.microsoft.com/office/drawing/2014/main" id="{AD91B0D0-D001-4786-AA7E-13BD644AF4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E8635D3-D569-43C1-9DEA-3851ECF942D6}"/>
              </a:ext>
            </a:extLst>
          </p:cNvPr>
          <p:cNvSpPr>
            <a:spLocks noGrp="1"/>
          </p:cNvSpPr>
          <p:nvPr>
            <p:ph type="sldNum" sz="quarter" idx="12"/>
          </p:nvPr>
        </p:nvSpPr>
        <p:spPr/>
        <p:txBody>
          <a:body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79559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24111D-F6BB-4280-8F3A-9854E83E5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8A89847-4899-449F-9F39-009FDA8DC2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798F7F-D435-4D27-97DC-6A1B2671A2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3C48A-4373-48E0-8AE2-F9EAC40E894C}"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17384CA8-C8D8-4316-8EB1-434E0D5673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DC1D52C-A8F7-4859-A9DF-07C998E0A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0113C-CD7B-4553-9583-A086713EE964}" type="slidenum">
              <a:rPr lang="zh-CN" altLang="en-US" smtClean="0"/>
              <a:t>‹#›</a:t>
            </a:fld>
            <a:endParaRPr lang="zh-CN" altLang="en-US"/>
          </a:p>
        </p:txBody>
      </p:sp>
    </p:spTree>
    <p:extLst>
      <p:ext uri="{BB962C8B-B14F-4D97-AF65-F5344CB8AC3E}">
        <p14:creationId xmlns:p14="http://schemas.microsoft.com/office/powerpoint/2010/main" val="340423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8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09792-8FCE-48AA-B3E0-CEC9C6AE3901}"/>
              </a:ext>
            </a:extLst>
          </p:cNvPr>
          <p:cNvSpPr>
            <a:spLocks noGrp="1"/>
          </p:cNvSpPr>
          <p:nvPr>
            <p:ph type="ctrTitle"/>
          </p:nvPr>
        </p:nvSpPr>
        <p:spPr/>
        <p:txBody>
          <a:bodyPr>
            <a:normAutofit/>
          </a:bodyPr>
          <a:lstStyle/>
          <a:p>
            <a:r>
              <a:rPr lang="zh-CN" altLang="en-US" dirty="0"/>
              <a:t>创业方法论</a:t>
            </a:r>
            <a:br>
              <a:rPr lang="en-US" altLang="zh-CN" dirty="0"/>
            </a:br>
            <a:br>
              <a:rPr lang="en-US" altLang="zh-CN" dirty="0"/>
            </a:br>
            <a:r>
              <a:rPr lang="zh-CN" altLang="en-US" sz="2000" dirty="0"/>
              <a:t>转变创业思维，加速创业创新，促进全球经济，共建美好家园。</a:t>
            </a:r>
          </a:p>
        </p:txBody>
      </p:sp>
      <p:sp>
        <p:nvSpPr>
          <p:cNvPr id="3" name="副标题 2">
            <a:extLst>
              <a:ext uri="{FF2B5EF4-FFF2-40B4-BE49-F238E27FC236}">
                <a16:creationId xmlns:a16="http://schemas.microsoft.com/office/drawing/2014/main" id="{FEE2164C-5927-4EEB-ABBC-121BC4C67738}"/>
              </a:ext>
            </a:extLst>
          </p:cNvPr>
          <p:cNvSpPr>
            <a:spLocks noGrp="1"/>
          </p:cNvSpPr>
          <p:nvPr>
            <p:ph type="subTitle" idx="1"/>
          </p:nvPr>
        </p:nvSpPr>
        <p:spPr/>
        <p:txBody>
          <a:bodyPr/>
          <a:lstStyle/>
          <a:p>
            <a:r>
              <a:rPr lang="en-US" altLang="zh-CN" dirty="0" err="1"/>
              <a:t>hongs</a:t>
            </a:r>
            <a:endParaRPr lang="zh-CN" altLang="en-US" dirty="0"/>
          </a:p>
        </p:txBody>
      </p:sp>
      <p:pic>
        <p:nvPicPr>
          <p:cNvPr id="4" name="图片 3">
            <a:extLst>
              <a:ext uri="{FF2B5EF4-FFF2-40B4-BE49-F238E27FC236}">
                <a16:creationId xmlns:a16="http://schemas.microsoft.com/office/drawing/2014/main" id="{FFA33420-0A84-429A-8283-26097E806D11}"/>
              </a:ext>
            </a:extLst>
          </p:cNvPr>
          <p:cNvPicPr>
            <a:picLocks noChangeAspect="1"/>
          </p:cNvPicPr>
          <p:nvPr/>
        </p:nvPicPr>
        <p:blipFill>
          <a:blip r:embed="rId3"/>
          <a:stretch>
            <a:fillRect/>
          </a:stretch>
        </p:blipFill>
        <p:spPr>
          <a:xfrm>
            <a:off x="7658067" y="40474"/>
            <a:ext cx="4533933" cy="690568"/>
          </a:xfrm>
          <a:prstGeom prst="rect">
            <a:avLst/>
          </a:prstGeom>
        </p:spPr>
      </p:pic>
      <p:pic>
        <p:nvPicPr>
          <p:cNvPr id="5" name="图片 4">
            <a:extLst>
              <a:ext uri="{FF2B5EF4-FFF2-40B4-BE49-F238E27FC236}">
                <a16:creationId xmlns:a16="http://schemas.microsoft.com/office/drawing/2014/main" id="{8CE7989B-7771-4A1E-854A-C5C0B5F2C731}"/>
              </a:ext>
            </a:extLst>
          </p:cNvPr>
          <p:cNvPicPr>
            <a:picLocks noChangeAspect="1"/>
          </p:cNvPicPr>
          <p:nvPr/>
        </p:nvPicPr>
        <p:blipFill>
          <a:blip r:embed="rId4"/>
          <a:stretch>
            <a:fillRect/>
          </a:stretch>
        </p:blipFill>
        <p:spPr>
          <a:xfrm>
            <a:off x="0" y="16621"/>
            <a:ext cx="3352825" cy="719143"/>
          </a:xfrm>
          <a:prstGeom prst="rect">
            <a:avLst/>
          </a:prstGeom>
        </p:spPr>
      </p:pic>
      <p:pic>
        <p:nvPicPr>
          <p:cNvPr id="6" name="图片 5">
            <a:extLst>
              <a:ext uri="{FF2B5EF4-FFF2-40B4-BE49-F238E27FC236}">
                <a16:creationId xmlns:a16="http://schemas.microsoft.com/office/drawing/2014/main" id="{2ED6D142-E321-4DFE-A95E-77308345998C}"/>
              </a:ext>
            </a:extLst>
          </p:cNvPr>
          <p:cNvPicPr>
            <a:picLocks noChangeAspect="1"/>
          </p:cNvPicPr>
          <p:nvPr/>
        </p:nvPicPr>
        <p:blipFill>
          <a:blip r:embed="rId5"/>
          <a:stretch>
            <a:fillRect/>
          </a:stretch>
        </p:blipFill>
        <p:spPr>
          <a:xfrm>
            <a:off x="8129558" y="6162670"/>
            <a:ext cx="4062442" cy="695330"/>
          </a:xfrm>
          <a:prstGeom prst="rect">
            <a:avLst/>
          </a:prstGeom>
        </p:spPr>
      </p:pic>
      <p:pic>
        <p:nvPicPr>
          <p:cNvPr id="7" name="图片 6">
            <a:extLst>
              <a:ext uri="{FF2B5EF4-FFF2-40B4-BE49-F238E27FC236}">
                <a16:creationId xmlns:a16="http://schemas.microsoft.com/office/drawing/2014/main" id="{ABE33557-FFA1-4A4B-9C54-3CA6F777C9B0}"/>
              </a:ext>
            </a:extLst>
          </p:cNvPr>
          <p:cNvPicPr>
            <a:picLocks noChangeAspect="1"/>
          </p:cNvPicPr>
          <p:nvPr/>
        </p:nvPicPr>
        <p:blipFill>
          <a:blip r:embed="rId6"/>
          <a:stretch>
            <a:fillRect/>
          </a:stretch>
        </p:blipFill>
        <p:spPr>
          <a:xfrm>
            <a:off x="0" y="5979360"/>
            <a:ext cx="6677074" cy="862019"/>
          </a:xfrm>
          <a:prstGeom prst="rect">
            <a:avLst/>
          </a:prstGeom>
        </p:spPr>
      </p:pic>
    </p:spTree>
    <p:extLst>
      <p:ext uri="{BB962C8B-B14F-4D97-AF65-F5344CB8AC3E}">
        <p14:creationId xmlns:p14="http://schemas.microsoft.com/office/powerpoint/2010/main" val="2493652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01A23-D513-4124-A9BF-6E3119405B76}"/>
              </a:ext>
            </a:extLst>
          </p:cNvPr>
          <p:cNvSpPr>
            <a:spLocks noGrp="1"/>
          </p:cNvSpPr>
          <p:nvPr>
            <p:ph type="title"/>
          </p:nvPr>
        </p:nvSpPr>
        <p:spPr>
          <a:xfrm>
            <a:off x="838200" y="365125"/>
            <a:ext cx="6559550" cy="1325563"/>
          </a:xfrm>
        </p:spPr>
        <p:txBody>
          <a:bodyPr/>
          <a:lstStyle/>
          <a:p>
            <a:r>
              <a:rPr lang="zh-CN" altLang="en-US" dirty="0"/>
              <a:t>成功与运气</a:t>
            </a:r>
          </a:p>
        </p:txBody>
      </p:sp>
      <p:sp>
        <p:nvSpPr>
          <p:cNvPr id="3" name="内容占位符 2">
            <a:extLst>
              <a:ext uri="{FF2B5EF4-FFF2-40B4-BE49-F238E27FC236}">
                <a16:creationId xmlns:a16="http://schemas.microsoft.com/office/drawing/2014/main" id="{DEAE4A82-DD2A-4A5B-A228-E5068DE28652}"/>
              </a:ext>
            </a:extLst>
          </p:cNvPr>
          <p:cNvSpPr>
            <a:spLocks noGrp="1"/>
          </p:cNvSpPr>
          <p:nvPr>
            <p:ph idx="1"/>
          </p:nvPr>
        </p:nvSpPr>
        <p:spPr>
          <a:xfrm>
            <a:off x="838200" y="1825625"/>
            <a:ext cx="6559550" cy="4351338"/>
          </a:xfrm>
        </p:spPr>
        <p:txBody>
          <a:bodyPr/>
          <a:lstStyle/>
          <a:p>
            <a:r>
              <a:rPr lang="zh-CN" altLang="en-US" dirty="0"/>
              <a:t>社会经济学家们发现，运气对成功的重要性远远超过大多数人的想象。</a:t>
            </a:r>
            <a:endParaRPr lang="en-US" altLang="zh-CN" dirty="0"/>
          </a:p>
          <a:p>
            <a:r>
              <a:rPr lang="zh-CN" altLang="en-US" dirty="0"/>
              <a:t>有一种成功经验，叫运气</a:t>
            </a:r>
            <a:endParaRPr lang="en-US" altLang="zh-CN" dirty="0"/>
          </a:p>
          <a:p>
            <a:r>
              <a:rPr lang="en-US" altLang="zh-CN" dirty="0"/>
              <a:t>《</a:t>
            </a:r>
            <a:r>
              <a:rPr lang="zh-CN" altLang="en-US" dirty="0"/>
              <a:t>成功与运气</a:t>
            </a:r>
            <a:r>
              <a:rPr lang="en-US" altLang="zh-CN" dirty="0"/>
              <a:t>》</a:t>
            </a:r>
            <a:r>
              <a:rPr lang="zh-CN" altLang="en-US" dirty="0"/>
              <a:t>一书总结了运气的三条规律，提出想要长久地享受好运气，从一个成功走向另一个成功，就要正确地认识运气，常怀</a:t>
            </a:r>
            <a:r>
              <a:rPr lang="zh-CN" altLang="en-US" b="1" dirty="0"/>
              <a:t>感恩之心</a:t>
            </a:r>
            <a:r>
              <a:rPr lang="zh-CN" altLang="en-US" dirty="0"/>
              <a:t>，做到“富而不骄”，甚至是“富而有礼”。</a:t>
            </a:r>
            <a:endParaRPr lang="en-US" altLang="zh-CN" dirty="0"/>
          </a:p>
          <a:p>
            <a:r>
              <a:rPr lang="zh-CN" altLang="en-US" b="1" dirty="0"/>
              <a:t>运气可以累加；运气可以放大；竞争越激烈，运气越重要。</a:t>
            </a:r>
          </a:p>
        </p:txBody>
      </p:sp>
      <p:pic>
        <p:nvPicPr>
          <p:cNvPr id="2050" name="Picture 2" descr="https://s3.cn-north-1.amazonaws.com.cn/sitbweb-cn/content/B075R7BLZJ/resources/2088355088">
            <a:extLst>
              <a:ext uri="{FF2B5EF4-FFF2-40B4-BE49-F238E27FC236}">
                <a16:creationId xmlns:a16="http://schemas.microsoft.com/office/drawing/2014/main" id="{88051013-10FE-4DE4-ACE5-9E6A59DA1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50" y="0"/>
            <a:ext cx="4794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03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4FE5F-08E6-47D0-BB8E-2F7F0FF46FB2}"/>
              </a:ext>
            </a:extLst>
          </p:cNvPr>
          <p:cNvSpPr>
            <a:spLocks noGrp="1"/>
          </p:cNvSpPr>
          <p:nvPr>
            <p:ph type="title"/>
          </p:nvPr>
        </p:nvSpPr>
        <p:spPr>
          <a:xfrm>
            <a:off x="838200" y="365125"/>
            <a:ext cx="6048814" cy="1325563"/>
          </a:xfrm>
        </p:spPr>
        <p:txBody>
          <a:bodyPr/>
          <a:lstStyle/>
          <a:p>
            <a:r>
              <a:rPr lang="zh-CN" altLang="en-US" b="1" dirty="0"/>
              <a:t>实力、运气与成功</a:t>
            </a:r>
            <a:endParaRPr lang="zh-CN" altLang="en-US" dirty="0"/>
          </a:p>
        </p:txBody>
      </p:sp>
      <p:sp>
        <p:nvSpPr>
          <p:cNvPr id="3" name="内容占位符 2">
            <a:extLst>
              <a:ext uri="{FF2B5EF4-FFF2-40B4-BE49-F238E27FC236}">
                <a16:creationId xmlns:a16="http://schemas.microsoft.com/office/drawing/2014/main" id="{6698D2AA-D2CC-45D1-ABC8-E7E7E55462C1}"/>
              </a:ext>
            </a:extLst>
          </p:cNvPr>
          <p:cNvSpPr>
            <a:spLocks noGrp="1"/>
          </p:cNvSpPr>
          <p:nvPr>
            <p:ph idx="1"/>
          </p:nvPr>
        </p:nvSpPr>
        <p:spPr>
          <a:xfrm>
            <a:off x="327171" y="1510018"/>
            <a:ext cx="6559843" cy="5243120"/>
          </a:xfrm>
        </p:spPr>
        <p:txBody>
          <a:bodyPr>
            <a:normAutofit/>
          </a:bodyPr>
          <a:lstStyle/>
          <a:p>
            <a:r>
              <a:rPr lang="zh-CN" altLang="en-US" dirty="0"/>
              <a:t>这个世界上几乎所有事情的成败都取决于实力和运气两种因素，但很多人经常把二者搞混或弄错，更不清楚它们各自占多大比重。实际上实力就是确定性的部分，是运用技能解决问题的能力；而运气则是不确定性的体现，是不可控的偶然因素。</a:t>
            </a:r>
            <a:endParaRPr lang="en-US" altLang="zh-CN" dirty="0"/>
          </a:p>
          <a:p>
            <a:r>
              <a:rPr lang="zh-CN" altLang="en-US" dirty="0"/>
              <a:t>利用复杂性科学的理论和思维方式，教你</a:t>
            </a:r>
            <a:r>
              <a:rPr lang="zh-CN" altLang="en-US" b="1" dirty="0"/>
              <a:t>用方程式来解读实力和运气对成功的影响</a:t>
            </a:r>
            <a:r>
              <a:rPr lang="zh-CN" altLang="en-US" dirty="0"/>
              <a:t>，并将之量化为具体的数字，让你在经济决策中获得清晰的参照，</a:t>
            </a:r>
            <a:r>
              <a:rPr lang="zh-CN" altLang="en-US" b="1" dirty="0"/>
              <a:t>在不确定性的世界中很大程度地把握确定性</a:t>
            </a:r>
            <a:r>
              <a:rPr lang="zh-CN" altLang="en-US" dirty="0"/>
              <a:t>。</a:t>
            </a:r>
          </a:p>
        </p:txBody>
      </p:sp>
      <p:pic>
        <p:nvPicPr>
          <p:cNvPr id="3074" name="Picture 2" descr="https://images-cn.ssl-images-amazon.com/images/I/51hgf%2BQMmsL._SX384_BO1,204,203,200_.jpg">
            <a:extLst>
              <a:ext uri="{FF2B5EF4-FFF2-40B4-BE49-F238E27FC236}">
                <a16:creationId xmlns:a16="http://schemas.microsoft.com/office/drawing/2014/main" id="{3628E7AE-930C-4983-9E49-D88A9111C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014" y="0"/>
            <a:ext cx="53049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5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6CC77-F476-425F-966E-2942A4525192}"/>
              </a:ext>
            </a:extLst>
          </p:cNvPr>
          <p:cNvSpPr>
            <a:spLocks noGrp="1"/>
          </p:cNvSpPr>
          <p:nvPr>
            <p:ph type="title"/>
          </p:nvPr>
        </p:nvSpPr>
        <p:spPr>
          <a:xfrm>
            <a:off x="838200" y="365125"/>
            <a:ext cx="6546850" cy="1325563"/>
          </a:xfrm>
        </p:spPr>
        <p:txBody>
          <a:bodyPr/>
          <a:lstStyle/>
          <a:p>
            <a:r>
              <a:rPr lang="zh-CN" altLang="en-US" b="1" dirty="0"/>
              <a:t>运气的秘密</a:t>
            </a:r>
            <a:endParaRPr lang="zh-CN" altLang="en-US" dirty="0"/>
          </a:p>
        </p:txBody>
      </p:sp>
      <p:sp>
        <p:nvSpPr>
          <p:cNvPr id="3" name="内容占位符 2">
            <a:extLst>
              <a:ext uri="{FF2B5EF4-FFF2-40B4-BE49-F238E27FC236}">
                <a16:creationId xmlns:a16="http://schemas.microsoft.com/office/drawing/2014/main" id="{E4BEBE0D-8F60-45C0-81CA-D4989F593557}"/>
              </a:ext>
            </a:extLst>
          </p:cNvPr>
          <p:cNvSpPr>
            <a:spLocks noGrp="1"/>
          </p:cNvSpPr>
          <p:nvPr>
            <p:ph idx="1"/>
          </p:nvPr>
        </p:nvSpPr>
        <p:spPr>
          <a:xfrm>
            <a:off x="838200" y="1825625"/>
            <a:ext cx="6546850" cy="4351338"/>
          </a:xfrm>
        </p:spPr>
        <p:txBody>
          <a:bodyPr>
            <a:normAutofit fontScale="92500" lnSpcReduction="10000"/>
          </a:bodyPr>
          <a:lstStyle/>
          <a:p>
            <a:r>
              <a:rPr lang="zh-CN" altLang="en-US" dirty="0"/>
              <a:t>经济学数据研究领域大师加里</a:t>
            </a:r>
            <a:r>
              <a:rPr lang="en-US" altLang="zh-CN" dirty="0"/>
              <a:t>•</a:t>
            </a:r>
            <a:r>
              <a:rPr lang="zh-CN" altLang="en-US" dirty="0"/>
              <a:t>史密斯代表作，一本真正有关运气的书，书中将探讨运气在我们的日常生活中所扮演的重要角色，解开“好运”的神秘面纱。</a:t>
            </a:r>
            <a:endParaRPr lang="en-US" altLang="zh-CN" dirty="0"/>
          </a:p>
          <a:p>
            <a:r>
              <a:rPr lang="zh-CN" altLang="en-US" dirty="0"/>
              <a:t>人们总是倾向于研究并“发现”那些事件背后塑造了我们生活的偶然因素。在现实中，运气和机会对我们的影响，往往超过了我们的想象。在这本书中，统计学家、数据专家、经济学作家加里</a:t>
            </a:r>
            <a:r>
              <a:rPr lang="en-US" altLang="zh-CN" dirty="0"/>
              <a:t>•</a:t>
            </a:r>
            <a:r>
              <a:rPr lang="zh-CN" altLang="en-US" dirty="0"/>
              <a:t>史密斯用简单的逻辑、生动的案例，从经济学和统计学的角度来解读运气，告诉我们运气是如何改变我们的生活的，帮助我们</a:t>
            </a:r>
            <a:r>
              <a:rPr lang="zh-CN" altLang="en-US" b="1" dirty="0"/>
              <a:t>找到运气的真相和规律</a:t>
            </a:r>
            <a:r>
              <a:rPr lang="zh-CN" altLang="en-US" dirty="0"/>
              <a:t>，从而使我们</a:t>
            </a:r>
            <a:r>
              <a:rPr lang="zh-CN" altLang="en-US" b="1" dirty="0"/>
              <a:t>做出更好的决策</a:t>
            </a:r>
            <a:r>
              <a:rPr lang="zh-CN" altLang="en-US" dirty="0"/>
              <a:t>。</a:t>
            </a:r>
          </a:p>
        </p:txBody>
      </p:sp>
      <p:pic>
        <p:nvPicPr>
          <p:cNvPr id="4098" name="Picture 2" descr="https://images-cn.ssl-images-amazon.com/images/I/61-eY0BR-VL.jpg">
            <a:extLst>
              <a:ext uri="{FF2B5EF4-FFF2-40B4-BE49-F238E27FC236}">
                <a16:creationId xmlns:a16="http://schemas.microsoft.com/office/drawing/2014/main" id="{0AE34150-44BE-408F-9C0B-C60C05093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0"/>
            <a:ext cx="4806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751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2782B-1FE0-4866-A70C-099D9D43BF67}"/>
              </a:ext>
            </a:extLst>
          </p:cNvPr>
          <p:cNvSpPr>
            <a:spLocks noGrp="1"/>
          </p:cNvSpPr>
          <p:nvPr>
            <p:ph type="title"/>
          </p:nvPr>
        </p:nvSpPr>
        <p:spPr>
          <a:xfrm>
            <a:off x="838200" y="117343"/>
            <a:ext cx="6211212" cy="897725"/>
          </a:xfrm>
        </p:spPr>
        <p:txBody>
          <a:bodyPr/>
          <a:lstStyle/>
          <a:p>
            <a:r>
              <a:rPr lang="zh-CN" altLang="en-US" dirty="0"/>
              <a:t>与运气竞争</a:t>
            </a:r>
          </a:p>
        </p:txBody>
      </p:sp>
      <p:sp>
        <p:nvSpPr>
          <p:cNvPr id="3" name="内容占位符 2">
            <a:extLst>
              <a:ext uri="{FF2B5EF4-FFF2-40B4-BE49-F238E27FC236}">
                <a16:creationId xmlns:a16="http://schemas.microsoft.com/office/drawing/2014/main" id="{3F69730A-F862-4FF1-A712-AAEE6AD40D70}"/>
              </a:ext>
            </a:extLst>
          </p:cNvPr>
          <p:cNvSpPr>
            <a:spLocks noGrp="1"/>
          </p:cNvSpPr>
          <p:nvPr>
            <p:ph idx="1"/>
          </p:nvPr>
        </p:nvSpPr>
        <p:spPr>
          <a:xfrm>
            <a:off x="226503" y="1015068"/>
            <a:ext cx="6822909" cy="5842932"/>
          </a:xfrm>
        </p:spPr>
        <p:txBody>
          <a:bodyPr>
            <a:normAutofit fontScale="92500" lnSpcReduction="10000"/>
          </a:bodyPr>
          <a:lstStyle/>
          <a:p>
            <a:r>
              <a:rPr lang="zh-CN" altLang="en-US" dirty="0"/>
              <a:t>一本有关创新和如何更好地创新的书。</a:t>
            </a:r>
            <a:endParaRPr lang="en-US" altLang="zh-CN" dirty="0"/>
          </a:p>
          <a:p>
            <a:r>
              <a:rPr lang="en-US" altLang="zh-CN" dirty="0"/>
              <a:t>《</a:t>
            </a:r>
            <a:r>
              <a:rPr lang="zh-CN" altLang="en-US" dirty="0"/>
              <a:t>与运气竞争</a:t>
            </a:r>
            <a:r>
              <a:rPr lang="en-US" altLang="zh-CN" dirty="0"/>
              <a:t>》</a:t>
            </a:r>
            <a:r>
              <a:rPr lang="zh-CN" altLang="en-US" dirty="0"/>
              <a:t>这本书清晰地讲述了我们要创新什么。任何买钻头的人都不是想拥有一把钻，而是想要在墙上打一个孔。消费者购买商品或服务，并不是想要持有，而是雇用其完成自己需要完成的任务。</a:t>
            </a:r>
            <a:r>
              <a:rPr lang="zh-CN" altLang="en-US" b="1" dirty="0"/>
              <a:t>理解消费者并不能推动创新，理解消费者需要完成的任务才能成为推动力。</a:t>
            </a:r>
            <a:endParaRPr lang="en-US" altLang="zh-CN" b="1" dirty="0"/>
          </a:p>
          <a:p>
            <a:r>
              <a:rPr lang="zh-CN" altLang="en-US" dirty="0"/>
              <a:t>企业初创时都是以消费者需要完成的任务为本，但发展后往往追求短期利益而偏离轨道。理解导致消费者“雇用”一款产品或服务的原因，任何一位管理者都能够改善其创新业绩，打造出消费者不仅想要雇用且愿意支付高价带入生活中的产品。</a:t>
            </a:r>
            <a:r>
              <a:rPr lang="zh-CN" altLang="en-US" b="1" dirty="0"/>
              <a:t>对于那些凭运气竞争的公司来说，任务理论为其成长和发展带来了新的希望。</a:t>
            </a:r>
          </a:p>
        </p:txBody>
      </p:sp>
      <p:pic>
        <p:nvPicPr>
          <p:cNvPr id="4" name="图片 3">
            <a:extLst>
              <a:ext uri="{FF2B5EF4-FFF2-40B4-BE49-F238E27FC236}">
                <a16:creationId xmlns:a16="http://schemas.microsoft.com/office/drawing/2014/main" id="{5E2811E7-0169-4859-8EF4-5490790C2049}"/>
              </a:ext>
            </a:extLst>
          </p:cNvPr>
          <p:cNvPicPr>
            <a:picLocks noChangeAspect="1"/>
          </p:cNvPicPr>
          <p:nvPr/>
        </p:nvPicPr>
        <p:blipFill>
          <a:blip r:embed="rId3"/>
          <a:stretch>
            <a:fillRect/>
          </a:stretch>
        </p:blipFill>
        <p:spPr>
          <a:xfrm>
            <a:off x="7049412" y="0"/>
            <a:ext cx="5142588" cy="6858000"/>
          </a:xfrm>
          <a:prstGeom prst="rect">
            <a:avLst/>
          </a:prstGeom>
        </p:spPr>
      </p:pic>
    </p:spTree>
    <p:extLst>
      <p:ext uri="{BB962C8B-B14F-4D97-AF65-F5344CB8AC3E}">
        <p14:creationId xmlns:p14="http://schemas.microsoft.com/office/powerpoint/2010/main" val="3249245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2CCEF-378D-47C4-B033-BAA25622D052}"/>
              </a:ext>
            </a:extLst>
          </p:cNvPr>
          <p:cNvSpPr>
            <a:spLocks noGrp="1"/>
          </p:cNvSpPr>
          <p:nvPr>
            <p:ph type="title"/>
          </p:nvPr>
        </p:nvSpPr>
        <p:spPr>
          <a:xfrm>
            <a:off x="838200" y="365125"/>
            <a:ext cx="4495800" cy="1325563"/>
          </a:xfrm>
        </p:spPr>
        <p:txBody>
          <a:bodyPr/>
          <a:lstStyle/>
          <a:p>
            <a:r>
              <a:rPr lang="zh-CN" altLang="en-US" dirty="0"/>
              <a:t>几率</a:t>
            </a:r>
          </a:p>
        </p:txBody>
      </p:sp>
      <p:sp>
        <p:nvSpPr>
          <p:cNvPr id="3" name="内容占位符 2">
            <a:extLst>
              <a:ext uri="{FF2B5EF4-FFF2-40B4-BE49-F238E27FC236}">
                <a16:creationId xmlns:a16="http://schemas.microsoft.com/office/drawing/2014/main" id="{4FE6FF00-B761-47EC-87D1-C2A07E46680F}"/>
              </a:ext>
            </a:extLst>
          </p:cNvPr>
          <p:cNvSpPr>
            <a:spLocks noGrp="1"/>
          </p:cNvSpPr>
          <p:nvPr>
            <p:ph idx="1"/>
          </p:nvPr>
        </p:nvSpPr>
        <p:spPr>
          <a:xfrm>
            <a:off x="838200" y="1825625"/>
            <a:ext cx="4495800" cy="4351338"/>
          </a:xfrm>
        </p:spPr>
        <p:txBody>
          <a:bodyPr/>
          <a:lstStyle/>
          <a:p>
            <a:r>
              <a:rPr lang="zh-CN" altLang="en-US" dirty="0"/>
              <a:t>探讨了运气、随机、风险和概率背后的秘密。</a:t>
            </a:r>
          </a:p>
        </p:txBody>
      </p:sp>
      <p:pic>
        <p:nvPicPr>
          <p:cNvPr id="1026" name="Picture 2" descr="https://images-cn.ssl-images-amazon.com/images/I/81NZ%2B%2BKOMgL.jpg">
            <a:extLst>
              <a:ext uri="{FF2B5EF4-FFF2-40B4-BE49-F238E27FC236}">
                <a16:creationId xmlns:a16="http://schemas.microsoft.com/office/drawing/2014/main" id="{66B1A541-AC30-472D-AF44-A5D9E1C68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33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B9BDF-F4B3-4F5A-9799-DFEF0F67596E}"/>
              </a:ext>
            </a:extLst>
          </p:cNvPr>
          <p:cNvSpPr>
            <a:spLocks noGrp="1"/>
          </p:cNvSpPr>
          <p:nvPr>
            <p:ph type="title"/>
          </p:nvPr>
        </p:nvSpPr>
        <p:spPr/>
        <p:txBody>
          <a:bodyPr/>
          <a:lstStyle/>
          <a:p>
            <a:r>
              <a:rPr lang="zh-CN" altLang="en-US" dirty="0"/>
              <a:t>创业机会</a:t>
            </a:r>
          </a:p>
        </p:txBody>
      </p:sp>
      <p:sp>
        <p:nvSpPr>
          <p:cNvPr id="3" name="内容占位符 2">
            <a:extLst>
              <a:ext uri="{FF2B5EF4-FFF2-40B4-BE49-F238E27FC236}">
                <a16:creationId xmlns:a16="http://schemas.microsoft.com/office/drawing/2014/main" id="{C8E360CC-B1D4-42D0-B91D-06702326CF2D}"/>
              </a:ext>
            </a:extLst>
          </p:cNvPr>
          <p:cNvSpPr>
            <a:spLocks noGrp="1"/>
          </p:cNvSpPr>
          <p:nvPr>
            <p:ph idx="1"/>
          </p:nvPr>
        </p:nvSpPr>
        <p:spPr>
          <a:xfrm>
            <a:off x="838200" y="1825625"/>
            <a:ext cx="4495800" cy="4351338"/>
          </a:xfrm>
        </p:spPr>
        <p:txBody>
          <a:bodyPr/>
          <a:lstStyle/>
          <a:p>
            <a:r>
              <a:rPr lang="zh-CN" altLang="en-US" dirty="0"/>
              <a:t>关于影响创业企业成败的全部思考。</a:t>
            </a:r>
          </a:p>
        </p:txBody>
      </p:sp>
      <p:pic>
        <p:nvPicPr>
          <p:cNvPr id="3074" name="Picture 2" descr="https://images-na.ssl-images-amazon.com/images/I/61SJwln2PVL.jpg">
            <a:extLst>
              <a:ext uri="{FF2B5EF4-FFF2-40B4-BE49-F238E27FC236}">
                <a16:creationId xmlns:a16="http://schemas.microsoft.com/office/drawing/2014/main" id="{3B526DCF-EADA-4DDC-8E4E-322075498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55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2288B-9739-4885-8A4D-6550102707EC}"/>
              </a:ext>
            </a:extLst>
          </p:cNvPr>
          <p:cNvSpPr>
            <a:spLocks noGrp="1"/>
          </p:cNvSpPr>
          <p:nvPr>
            <p:ph type="title"/>
          </p:nvPr>
        </p:nvSpPr>
        <p:spPr>
          <a:xfrm>
            <a:off x="838200" y="365125"/>
            <a:ext cx="4495800" cy="1325563"/>
          </a:xfrm>
        </p:spPr>
        <p:txBody>
          <a:bodyPr/>
          <a:lstStyle/>
          <a:p>
            <a:r>
              <a:rPr lang="zh-CN" altLang="en-US" dirty="0"/>
              <a:t>决策</a:t>
            </a:r>
          </a:p>
        </p:txBody>
      </p:sp>
      <p:sp>
        <p:nvSpPr>
          <p:cNvPr id="3" name="内容占位符 2">
            <a:extLst>
              <a:ext uri="{FF2B5EF4-FFF2-40B4-BE49-F238E27FC236}">
                <a16:creationId xmlns:a16="http://schemas.microsoft.com/office/drawing/2014/main" id="{C9AB99B1-9E12-44CC-9107-20D2D39E4F0D}"/>
              </a:ext>
            </a:extLst>
          </p:cNvPr>
          <p:cNvSpPr>
            <a:spLocks noGrp="1"/>
          </p:cNvSpPr>
          <p:nvPr>
            <p:ph idx="1"/>
          </p:nvPr>
        </p:nvSpPr>
        <p:spPr>
          <a:xfrm>
            <a:off x="838200" y="1825625"/>
            <a:ext cx="4495800" cy="4351338"/>
          </a:xfrm>
        </p:spPr>
        <p:txBody>
          <a:bodyPr/>
          <a:lstStyle/>
          <a:p>
            <a:r>
              <a:rPr lang="zh-CN" altLang="en-US" dirty="0"/>
              <a:t>用五大人文主义问题直击困难的本质，构建了灰度决策的思考路径。这五大发人深省的问题可以拓展你的思路，给你全新的视角，让你的判断力变得敏锐。</a:t>
            </a:r>
          </a:p>
        </p:txBody>
      </p:sp>
      <p:pic>
        <p:nvPicPr>
          <p:cNvPr id="1026" name="Picture 2" descr="https://images-cn.ssl-images-amazon.com/images/I/515WtuOy9OL.jpg">
            <a:extLst>
              <a:ext uri="{FF2B5EF4-FFF2-40B4-BE49-F238E27FC236}">
                <a16:creationId xmlns:a16="http://schemas.microsoft.com/office/drawing/2014/main" id="{54EA45A4-B335-48C8-9A12-15A2ED10A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468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A8E51-AFC6-4E1B-A720-AD387FC972F5}"/>
              </a:ext>
            </a:extLst>
          </p:cNvPr>
          <p:cNvSpPr>
            <a:spLocks noGrp="1"/>
          </p:cNvSpPr>
          <p:nvPr>
            <p:ph type="title"/>
          </p:nvPr>
        </p:nvSpPr>
        <p:spPr>
          <a:xfrm>
            <a:off x="838200" y="365125"/>
            <a:ext cx="6182139" cy="1325563"/>
          </a:xfrm>
        </p:spPr>
        <p:txBody>
          <a:bodyPr/>
          <a:lstStyle/>
          <a:p>
            <a:r>
              <a:rPr lang="zh-CN" altLang="en-US" dirty="0"/>
              <a:t>决策</a:t>
            </a:r>
          </a:p>
        </p:txBody>
      </p:sp>
      <p:sp>
        <p:nvSpPr>
          <p:cNvPr id="3" name="内容占位符 2">
            <a:extLst>
              <a:ext uri="{FF2B5EF4-FFF2-40B4-BE49-F238E27FC236}">
                <a16:creationId xmlns:a16="http://schemas.microsoft.com/office/drawing/2014/main" id="{D423700A-518A-40DB-A7D0-F3BE9A44290B}"/>
              </a:ext>
            </a:extLst>
          </p:cNvPr>
          <p:cNvSpPr>
            <a:spLocks noGrp="1"/>
          </p:cNvSpPr>
          <p:nvPr>
            <p:ph idx="1"/>
          </p:nvPr>
        </p:nvSpPr>
        <p:spPr>
          <a:xfrm>
            <a:off x="838200" y="1825625"/>
            <a:ext cx="6182139" cy="4351338"/>
          </a:xfrm>
        </p:spPr>
        <p:txBody>
          <a:bodyPr/>
          <a:lstStyle/>
          <a:p>
            <a:r>
              <a:rPr lang="zh-CN" altLang="en-US" dirty="0"/>
              <a:t>在面对不确定未来时，建立科学决策系统，做对人生关键选择。</a:t>
            </a:r>
          </a:p>
        </p:txBody>
      </p:sp>
      <p:pic>
        <p:nvPicPr>
          <p:cNvPr id="2050" name="Picture 2" descr="https://images-cn.ssl-images-amazon.com/images/I/51o0ooX9SGL.jpg">
            <a:extLst>
              <a:ext uri="{FF2B5EF4-FFF2-40B4-BE49-F238E27FC236}">
                <a16:creationId xmlns:a16="http://schemas.microsoft.com/office/drawing/2014/main" id="{B455A2D0-EA27-4444-944B-15BD95BAF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339" y="5743"/>
            <a:ext cx="5139193" cy="6852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66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2F619-8255-4704-A9BC-0037EEFAAC0D}"/>
              </a:ext>
            </a:extLst>
          </p:cNvPr>
          <p:cNvSpPr>
            <a:spLocks noGrp="1"/>
          </p:cNvSpPr>
          <p:nvPr>
            <p:ph type="title"/>
          </p:nvPr>
        </p:nvSpPr>
        <p:spPr>
          <a:xfrm>
            <a:off x="838200" y="365125"/>
            <a:ext cx="6234113" cy="1325563"/>
          </a:xfrm>
        </p:spPr>
        <p:txBody>
          <a:bodyPr/>
          <a:lstStyle/>
          <a:p>
            <a:r>
              <a:rPr lang="zh-CN" altLang="en-US" dirty="0"/>
              <a:t>创业第一课</a:t>
            </a:r>
          </a:p>
        </p:txBody>
      </p:sp>
      <p:sp>
        <p:nvSpPr>
          <p:cNvPr id="3" name="内容占位符 2">
            <a:extLst>
              <a:ext uri="{FF2B5EF4-FFF2-40B4-BE49-F238E27FC236}">
                <a16:creationId xmlns:a16="http://schemas.microsoft.com/office/drawing/2014/main" id="{3F5A8762-8A0F-44FC-A7FE-0ED5FD83C219}"/>
              </a:ext>
            </a:extLst>
          </p:cNvPr>
          <p:cNvSpPr>
            <a:spLocks noGrp="1"/>
          </p:cNvSpPr>
          <p:nvPr>
            <p:ph idx="1"/>
          </p:nvPr>
        </p:nvSpPr>
        <p:spPr>
          <a:xfrm>
            <a:off x="838200" y="1825625"/>
            <a:ext cx="6234113" cy="4351338"/>
          </a:xfrm>
        </p:spPr>
        <p:txBody>
          <a:bodyPr/>
          <a:lstStyle/>
          <a:p>
            <a:r>
              <a:rPr lang="zh-CN" altLang="en-US" dirty="0"/>
              <a:t>将完整的创业过程系统地呈现给读者，诸如</a:t>
            </a:r>
            <a:r>
              <a:rPr lang="zh-CN" altLang="en-US" b="1" dirty="0"/>
              <a:t>创业机会的识别</a:t>
            </a:r>
            <a:r>
              <a:rPr lang="zh-CN" altLang="en-US" dirty="0"/>
              <a:t>、</a:t>
            </a:r>
            <a:r>
              <a:rPr lang="zh-CN" altLang="en-US" b="1" dirty="0"/>
              <a:t>创业团队的组建</a:t>
            </a:r>
            <a:r>
              <a:rPr lang="zh-CN" altLang="en-US" dirty="0"/>
              <a:t>、</a:t>
            </a:r>
            <a:r>
              <a:rPr lang="zh-CN" altLang="en-US" b="1" dirty="0"/>
              <a:t>商业计划书的准备</a:t>
            </a:r>
            <a:r>
              <a:rPr lang="zh-CN" altLang="en-US" dirty="0"/>
              <a:t>、</a:t>
            </a:r>
            <a:r>
              <a:rPr lang="zh-CN" altLang="en-US" b="1" dirty="0"/>
              <a:t>创业融资</a:t>
            </a:r>
            <a:r>
              <a:rPr lang="zh-CN" altLang="en-US" dirty="0"/>
              <a:t>、</a:t>
            </a:r>
            <a:r>
              <a:rPr lang="zh-CN" altLang="en-US" b="1" dirty="0"/>
              <a:t>新企业创建</a:t>
            </a:r>
            <a:r>
              <a:rPr lang="zh-CN" altLang="en-US" dirty="0"/>
              <a:t>，其中穿插了众多真实的创业故事和案例，使读者不仅对创业过程有系统的理解和认识，而且通过学习真实的创业经历，获得宝贵的实战经验。</a:t>
            </a:r>
          </a:p>
        </p:txBody>
      </p:sp>
      <p:pic>
        <p:nvPicPr>
          <p:cNvPr id="1026" name="Picture 2" descr="https://images-cn.ssl-images-amazon.com/images/I/91dGGZnYARL.jpg">
            <a:extLst>
              <a:ext uri="{FF2B5EF4-FFF2-40B4-BE49-F238E27FC236}">
                <a16:creationId xmlns:a16="http://schemas.microsoft.com/office/drawing/2014/main" id="{EA3E41D0-6BC9-40C4-9CD9-4AF508700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0"/>
            <a:ext cx="5119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76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800B8-2794-4386-9FD9-9F8ACBC9B414}"/>
              </a:ext>
            </a:extLst>
          </p:cNvPr>
          <p:cNvSpPr>
            <a:spLocks noGrp="1"/>
          </p:cNvSpPr>
          <p:nvPr>
            <p:ph type="title"/>
          </p:nvPr>
        </p:nvSpPr>
        <p:spPr/>
        <p:txBody>
          <a:bodyPr/>
          <a:lstStyle/>
          <a:p>
            <a:r>
              <a:rPr lang="zh-CN" altLang="en-US" dirty="0"/>
              <a:t>创业维艰</a:t>
            </a:r>
          </a:p>
        </p:txBody>
      </p:sp>
      <p:sp>
        <p:nvSpPr>
          <p:cNvPr id="3" name="内容占位符 2">
            <a:extLst>
              <a:ext uri="{FF2B5EF4-FFF2-40B4-BE49-F238E27FC236}">
                <a16:creationId xmlns:a16="http://schemas.microsoft.com/office/drawing/2014/main" id="{7F7A6DCE-867C-4C15-B669-00A919A44BAB}"/>
              </a:ext>
            </a:extLst>
          </p:cNvPr>
          <p:cNvSpPr>
            <a:spLocks noGrp="1"/>
          </p:cNvSpPr>
          <p:nvPr>
            <p:ph idx="1"/>
          </p:nvPr>
        </p:nvSpPr>
        <p:spPr>
          <a:xfrm>
            <a:off x="838200" y="1825625"/>
            <a:ext cx="5737529" cy="4351338"/>
          </a:xfrm>
        </p:spPr>
        <p:txBody>
          <a:bodyPr/>
          <a:lstStyle/>
          <a:p>
            <a:r>
              <a:rPr lang="zh-CN" altLang="en-US" dirty="0"/>
              <a:t>如何解雇高管？ </a:t>
            </a:r>
            <a:br>
              <a:rPr lang="zh-CN" altLang="en-US" dirty="0"/>
            </a:br>
            <a:r>
              <a:rPr lang="zh-CN" altLang="en-US" dirty="0"/>
              <a:t>应该从好朋友的公司挖人吗？ </a:t>
            </a:r>
            <a:br>
              <a:rPr lang="zh-CN" altLang="en-US" dirty="0"/>
            </a:br>
            <a:r>
              <a:rPr lang="zh-CN" altLang="en-US" dirty="0"/>
              <a:t>该不该招资深人士？ </a:t>
            </a:r>
            <a:br>
              <a:rPr lang="zh-CN" altLang="en-US" dirty="0"/>
            </a:br>
            <a:r>
              <a:rPr lang="zh-CN" altLang="en-US" dirty="0"/>
              <a:t>顺境</a:t>
            </a:r>
            <a:r>
              <a:rPr lang="en-US" altLang="zh-CN" dirty="0"/>
              <a:t>CEO/</a:t>
            </a:r>
            <a:r>
              <a:rPr lang="zh-CN" altLang="en-US" dirty="0"/>
              <a:t>战时</a:t>
            </a:r>
            <a:r>
              <a:rPr lang="en-US" altLang="zh-CN" dirty="0"/>
              <a:t>CEO</a:t>
            </a:r>
            <a:r>
              <a:rPr lang="zh-CN" altLang="en-US" dirty="0"/>
              <a:t>分别该怎么办？ </a:t>
            </a:r>
            <a:br>
              <a:rPr lang="zh-CN" altLang="en-US" dirty="0"/>
            </a:br>
            <a:r>
              <a:rPr lang="zh-CN" altLang="en-US" dirty="0"/>
              <a:t>如何规划你的企业文化？ </a:t>
            </a:r>
            <a:br>
              <a:rPr lang="zh-CN" altLang="en-US" dirty="0"/>
            </a:br>
            <a:r>
              <a:rPr lang="zh-CN" altLang="en-US" dirty="0"/>
              <a:t>你该卖掉你的公司吗？ </a:t>
            </a:r>
          </a:p>
        </p:txBody>
      </p:sp>
      <p:pic>
        <p:nvPicPr>
          <p:cNvPr id="4098" name="Picture 2" descr="https://s3.cn-north-1.amazonaws.com.cn/sitbweb-cn/content/B00WQX0YY6/resources/385458429">
            <a:extLst>
              <a:ext uri="{FF2B5EF4-FFF2-40B4-BE49-F238E27FC236}">
                <a16:creationId xmlns:a16="http://schemas.microsoft.com/office/drawing/2014/main" id="{DDCDCF39-5158-46F0-8303-6C1290CB7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14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BFFD4-E191-4118-83E8-3D2FF3A4737E}"/>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2CAA164E-D467-4EAA-9045-00B97E87E357}"/>
              </a:ext>
            </a:extLst>
          </p:cNvPr>
          <p:cNvSpPr>
            <a:spLocks noGrp="1"/>
          </p:cNvSpPr>
          <p:nvPr>
            <p:ph idx="1"/>
          </p:nvPr>
        </p:nvSpPr>
        <p:spPr>
          <a:xfrm>
            <a:off x="838200" y="1825624"/>
            <a:ext cx="10515600" cy="4810067"/>
          </a:xfrm>
        </p:spPr>
        <p:txBody>
          <a:bodyPr>
            <a:normAutofit fontScale="77500" lnSpcReduction="20000"/>
          </a:bodyPr>
          <a:lstStyle/>
          <a:p>
            <a:r>
              <a:rPr lang="en-US" altLang="zh-CN" dirty="0"/>
              <a:t>1 </a:t>
            </a:r>
            <a:r>
              <a:rPr lang="zh-CN" altLang="en-US" dirty="0"/>
              <a:t>创业哲学</a:t>
            </a:r>
            <a:endParaRPr lang="en-US" altLang="zh-CN" dirty="0"/>
          </a:p>
          <a:p>
            <a:r>
              <a:rPr lang="en-US" altLang="zh-CN" dirty="0"/>
              <a:t>2 </a:t>
            </a:r>
            <a:r>
              <a:rPr lang="zh-CN" altLang="en-US" dirty="0"/>
              <a:t>运气制胜</a:t>
            </a:r>
            <a:endParaRPr lang="en-US" altLang="zh-CN" dirty="0"/>
          </a:p>
          <a:p>
            <a:r>
              <a:rPr lang="en-US" altLang="zh-CN" dirty="0"/>
              <a:t>3 </a:t>
            </a:r>
            <a:r>
              <a:rPr lang="zh-CN" altLang="en-US" dirty="0"/>
              <a:t>创业机会</a:t>
            </a:r>
            <a:endParaRPr lang="en-US" altLang="zh-CN" dirty="0"/>
          </a:p>
          <a:p>
            <a:r>
              <a:rPr lang="en-US" altLang="zh-CN" dirty="0"/>
              <a:t>4 </a:t>
            </a:r>
            <a:r>
              <a:rPr lang="zh-CN" altLang="en-US" dirty="0"/>
              <a:t>创业方法</a:t>
            </a:r>
            <a:endParaRPr lang="en-US" altLang="zh-CN" dirty="0"/>
          </a:p>
          <a:p>
            <a:r>
              <a:rPr lang="en-US" altLang="zh-CN" dirty="0"/>
              <a:t>5 </a:t>
            </a:r>
            <a:r>
              <a:rPr lang="zh-CN" altLang="en-US" dirty="0"/>
              <a:t>商业模式</a:t>
            </a:r>
            <a:endParaRPr lang="en-US" altLang="zh-CN" dirty="0"/>
          </a:p>
          <a:p>
            <a:r>
              <a:rPr lang="en-US" altLang="zh-CN" dirty="0"/>
              <a:t>6 </a:t>
            </a:r>
            <a:r>
              <a:rPr lang="zh-CN" altLang="en-US" dirty="0"/>
              <a:t>创业融资</a:t>
            </a:r>
            <a:endParaRPr lang="en-US" altLang="zh-CN" dirty="0"/>
          </a:p>
          <a:p>
            <a:r>
              <a:rPr lang="en-US" altLang="zh-CN" dirty="0"/>
              <a:t>7 </a:t>
            </a:r>
            <a:r>
              <a:rPr lang="zh-CN" altLang="en-US" dirty="0"/>
              <a:t>市场突围</a:t>
            </a:r>
            <a:endParaRPr lang="en-US" altLang="zh-CN" dirty="0"/>
          </a:p>
          <a:p>
            <a:r>
              <a:rPr lang="en-US" altLang="zh-CN" dirty="0"/>
              <a:t>8 </a:t>
            </a:r>
            <a:r>
              <a:rPr lang="zh-CN" altLang="en-US" dirty="0"/>
              <a:t>营销增长</a:t>
            </a:r>
            <a:endParaRPr lang="en-US" altLang="zh-CN" dirty="0"/>
          </a:p>
          <a:p>
            <a:r>
              <a:rPr lang="en-US" altLang="zh-CN" dirty="0"/>
              <a:t>9 </a:t>
            </a:r>
            <a:r>
              <a:rPr lang="zh-CN" altLang="en-US" dirty="0"/>
              <a:t>突破创新</a:t>
            </a:r>
            <a:endParaRPr lang="en-US" altLang="zh-CN" dirty="0"/>
          </a:p>
          <a:p>
            <a:r>
              <a:rPr lang="en-US" altLang="zh-CN" dirty="0"/>
              <a:t>10 </a:t>
            </a:r>
            <a:r>
              <a:rPr lang="zh-CN" altLang="en-US" dirty="0"/>
              <a:t>爆发增长</a:t>
            </a:r>
            <a:endParaRPr lang="en-US" altLang="zh-CN" dirty="0"/>
          </a:p>
          <a:p>
            <a:r>
              <a:rPr lang="en-US" altLang="zh-CN" dirty="0"/>
              <a:t>11 </a:t>
            </a:r>
            <a:r>
              <a:rPr lang="zh-CN" altLang="en-US" dirty="0"/>
              <a:t>持续增长</a:t>
            </a:r>
            <a:endParaRPr lang="en-US" altLang="zh-CN" dirty="0"/>
          </a:p>
          <a:p>
            <a:r>
              <a:rPr lang="en-US" altLang="zh-CN" dirty="0"/>
              <a:t>12 </a:t>
            </a:r>
            <a:r>
              <a:rPr lang="zh-CN" altLang="en-US" dirty="0"/>
              <a:t>全球经营</a:t>
            </a:r>
            <a:endParaRPr lang="en-US" altLang="zh-CN" dirty="0"/>
          </a:p>
          <a:p>
            <a:r>
              <a:rPr lang="en-US" altLang="zh-CN" dirty="0"/>
              <a:t>13 </a:t>
            </a:r>
            <a:r>
              <a:rPr lang="zh-CN" altLang="en-US" dirty="0"/>
              <a:t>永续经营</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63667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00B6C-8280-43B1-AD04-5B54AB624F59}"/>
              </a:ext>
            </a:extLst>
          </p:cNvPr>
          <p:cNvSpPr>
            <a:spLocks noGrp="1"/>
          </p:cNvSpPr>
          <p:nvPr>
            <p:ph type="title"/>
          </p:nvPr>
        </p:nvSpPr>
        <p:spPr>
          <a:xfrm>
            <a:off x="838200" y="365125"/>
            <a:ext cx="5848847" cy="1325563"/>
          </a:xfrm>
        </p:spPr>
        <p:txBody>
          <a:bodyPr/>
          <a:lstStyle/>
          <a:p>
            <a:r>
              <a:rPr lang="zh-CN" altLang="en-US" dirty="0"/>
              <a:t>从</a:t>
            </a:r>
            <a:r>
              <a:rPr lang="en-US" altLang="zh-CN" dirty="0"/>
              <a:t>0</a:t>
            </a:r>
            <a:r>
              <a:rPr lang="zh-CN" altLang="en-US" dirty="0"/>
              <a:t>到</a:t>
            </a:r>
            <a:r>
              <a:rPr lang="en-US" altLang="zh-CN" dirty="0"/>
              <a:t>1</a:t>
            </a:r>
            <a:endParaRPr lang="zh-CN" altLang="en-US" dirty="0"/>
          </a:p>
        </p:txBody>
      </p:sp>
      <p:sp>
        <p:nvSpPr>
          <p:cNvPr id="3" name="内容占位符 2">
            <a:extLst>
              <a:ext uri="{FF2B5EF4-FFF2-40B4-BE49-F238E27FC236}">
                <a16:creationId xmlns:a16="http://schemas.microsoft.com/office/drawing/2014/main" id="{8957E656-9CD6-472C-A3C0-76D3F17A8F5A}"/>
              </a:ext>
            </a:extLst>
          </p:cNvPr>
          <p:cNvSpPr>
            <a:spLocks noGrp="1"/>
          </p:cNvSpPr>
          <p:nvPr>
            <p:ph idx="1"/>
          </p:nvPr>
        </p:nvSpPr>
        <p:spPr>
          <a:xfrm>
            <a:off x="838200" y="1825625"/>
            <a:ext cx="5848847" cy="4351338"/>
          </a:xfrm>
        </p:spPr>
        <p:txBody>
          <a:bodyPr/>
          <a:lstStyle/>
          <a:p>
            <a:r>
              <a:rPr lang="zh-CN" altLang="en-US" dirty="0"/>
              <a:t>必须找到创新的独特方式，让未来不仅仅与众不同，而且更加美好。</a:t>
            </a:r>
            <a:br>
              <a:rPr lang="zh-CN" altLang="en-US" dirty="0"/>
            </a:br>
            <a:br>
              <a:rPr lang="zh-CN" altLang="en-US" dirty="0"/>
            </a:br>
            <a:r>
              <a:rPr lang="zh-CN" altLang="en-US" dirty="0"/>
              <a:t>从</a:t>
            </a:r>
            <a:r>
              <a:rPr lang="en-US" altLang="zh-CN" dirty="0"/>
              <a:t>0</a:t>
            </a:r>
            <a:r>
              <a:rPr lang="zh-CN" altLang="en-US" dirty="0"/>
              <a:t>到</a:t>
            </a:r>
            <a:r>
              <a:rPr lang="en-US" altLang="zh-CN" dirty="0"/>
              <a:t>1</a:t>
            </a:r>
            <a:r>
              <a:rPr lang="zh-CN" altLang="en-US" dirty="0"/>
              <a:t>，为自己创造无限的机会与价值！</a:t>
            </a:r>
          </a:p>
        </p:txBody>
      </p:sp>
      <p:pic>
        <p:nvPicPr>
          <p:cNvPr id="5122" name="Picture 2" descr="https://s3.cn-north-1.amazonaws.com.cn/sitbweb-cn/content/B00U5OJFX4/resources/1188231505">
            <a:extLst>
              <a:ext uri="{FF2B5EF4-FFF2-40B4-BE49-F238E27FC236}">
                <a16:creationId xmlns:a16="http://schemas.microsoft.com/office/drawing/2014/main" id="{59AD23A7-15DE-4595-B124-E850D7B1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277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95292-C6EF-4DF3-AAEF-B989718C7AB1}"/>
              </a:ext>
            </a:extLst>
          </p:cNvPr>
          <p:cNvSpPr>
            <a:spLocks noGrp="1"/>
          </p:cNvSpPr>
          <p:nvPr>
            <p:ph type="title"/>
          </p:nvPr>
        </p:nvSpPr>
        <p:spPr>
          <a:xfrm>
            <a:off x="5143500" y="365125"/>
            <a:ext cx="1905000" cy="1325563"/>
          </a:xfrm>
        </p:spPr>
        <p:txBody>
          <a:bodyPr/>
          <a:lstStyle/>
          <a:p>
            <a:r>
              <a:rPr lang="zh-CN" altLang="en-US" dirty="0"/>
              <a:t>定位</a:t>
            </a:r>
          </a:p>
        </p:txBody>
      </p:sp>
      <p:sp>
        <p:nvSpPr>
          <p:cNvPr id="3" name="内容占位符 2">
            <a:extLst>
              <a:ext uri="{FF2B5EF4-FFF2-40B4-BE49-F238E27FC236}">
                <a16:creationId xmlns:a16="http://schemas.microsoft.com/office/drawing/2014/main" id="{27F7BF3B-967C-4984-9A77-43CDA1428118}"/>
              </a:ext>
            </a:extLst>
          </p:cNvPr>
          <p:cNvSpPr>
            <a:spLocks noGrp="1"/>
          </p:cNvSpPr>
          <p:nvPr>
            <p:ph idx="1"/>
          </p:nvPr>
        </p:nvSpPr>
        <p:spPr>
          <a:xfrm>
            <a:off x="5143500" y="1825624"/>
            <a:ext cx="1904999" cy="5032375"/>
          </a:xfrm>
        </p:spPr>
        <p:txBody>
          <a:bodyPr/>
          <a:lstStyle/>
          <a:p>
            <a:r>
              <a:rPr lang="zh-CN" altLang="en-US" dirty="0"/>
              <a:t>一针见血的商业实战手册，解密营销混战的误区、陷阱与机遇。</a:t>
            </a:r>
          </a:p>
        </p:txBody>
      </p:sp>
      <p:pic>
        <p:nvPicPr>
          <p:cNvPr id="2050" name="Picture 2" descr="https://s3.cn-north-1.amazonaws.com.cn/sitbweb-cn/content/B075T1JTFR/resources/792166238">
            <a:extLst>
              <a:ext uri="{FF2B5EF4-FFF2-40B4-BE49-F238E27FC236}">
                <a16:creationId xmlns:a16="http://schemas.microsoft.com/office/drawing/2014/main" id="{6FA3FD4D-72EF-494D-959C-CDEC54210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cn-north-1.amazonaws.com.cn/sitbweb-cn/content/B075SYWHQ2/resources/2026663108">
            <a:extLst>
              <a:ext uri="{FF2B5EF4-FFF2-40B4-BE49-F238E27FC236}">
                <a16:creationId xmlns:a16="http://schemas.microsoft.com/office/drawing/2014/main" id="{3EC216FB-C3D0-44DC-AE44-84607A6D7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09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7988E-B650-4A3D-BB72-B2E705F49A61}"/>
              </a:ext>
            </a:extLst>
          </p:cNvPr>
          <p:cNvSpPr>
            <a:spLocks noGrp="1"/>
          </p:cNvSpPr>
          <p:nvPr>
            <p:ph type="title"/>
          </p:nvPr>
        </p:nvSpPr>
        <p:spPr/>
        <p:txBody>
          <a:bodyPr/>
          <a:lstStyle/>
          <a:p>
            <a:r>
              <a:rPr lang="zh-CN" altLang="en-US" dirty="0"/>
              <a:t>精益创业</a:t>
            </a:r>
          </a:p>
        </p:txBody>
      </p:sp>
      <p:sp>
        <p:nvSpPr>
          <p:cNvPr id="3" name="内容占位符 2">
            <a:extLst>
              <a:ext uri="{FF2B5EF4-FFF2-40B4-BE49-F238E27FC236}">
                <a16:creationId xmlns:a16="http://schemas.microsoft.com/office/drawing/2014/main" id="{73179108-F21E-4EB0-BB92-BEBF750D46B0}"/>
              </a:ext>
            </a:extLst>
          </p:cNvPr>
          <p:cNvSpPr>
            <a:spLocks noGrp="1"/>
          </p:cNvSpPr>
          <p:nvPr>
            <p:ph idx="1"/>
          </p:nvPr>
        </p:nvSpPr>
        <p:spPr>
          <a:xfrm>
            <a:off x="838200" y="1825625"/>
            <a:ext cx="6063532" cy="4447954"/>
          </a:xfrm>
        </p:spPr>
        <p:txBody>
          <a:bodyPr>
            <a:normAutofit fontScale="92500" lnSpcReduction="10000"/>
          </a:bodyPr>
          <a:lstStyle/>
          <a:p>
            <a:r>
              <a:rPr lang="zh-CN" altLang="en-US" dirty="0"/>
              <a:t>精益创业提炼为一个反馈循环：</a:t>
            </a:r>
            <a:r>
              <a:rPr lang="zh-CN" altLang="en-US" b="1" dirty="0"/>
              <a:t>想法</a:t>
            </a:r>
            <a:r>
              <a:rPr lang="en-US" altLang="zh-CN" b="1" dirty="0"/>
              <a:t>—</a:t>
            </a:r>
            <a:r>
              <a:rPr lang="zh-CN" altLang="en-US" b="1" dirty="0"/>
              <a:t>开发</a:t>
            </a:r>
            <a:r>
              <a:rPr lang="en-US" altLang="zh-CN" b="1" dirty="0"/>
              <a:t>—</a:t>
            </a:r>
            <a:r>
              <a:rPr lang="zh-CN" altLang="en-US" b="1" dirty="0"/>
              <a:t>测量</a:t>
            </a:r>
            <a:r>
              <a:rPr lang="en-US" altLang="zh-CN" b="1" dirty="0"/>
              <a:t>—</a:t>
            </a:r>
            <a:r>
              <a:rPr lang="zh-CN" altLang="en-US" b="1" dirty="0"/>
              <a:t>认知</a:t>
            </a:r>
            <a:r>
              <a:rPr lang="en-US" altLang="zh-CN" b="1" dirty="0"/>
              <a:t>—</a:t>
            </a:r>
            <a:r>
              <a:rPr lang="zh-CN" altLang="en-US" b="1" dirty="0"/>
              <a:t>新的想法</a:t>
            </a:r>
            <a:r>
              <a:rPr lang="zh-CN" altLang="en-US" dirty="0"/>
              <a:t>。根据这种模式，我们创业的首先是把想法变为产品，而且这时开发的产品是精简的原型，投入最小的金钱和精力开发出体现核心价值的产品，不要在许多细枝末节上耗费过多精力。当极简功能的产品得到用户认可后，创业者需要把控局势，在不断的反馈和循环中测试产品，快速作出调整和改变，迭代优化产品，挖掘用户需求，达到爆发式增长。新创企业必须在消耗完启动资金之前，以最小的成本、在最短时间里找到有价值的认知。</a:t>
            </a:r>
          </a:p>
        </p:txBody>
      </p:sp>
      <p:pic>
        <p:nvPicPr>
          <p:cNvPr id="6146" name="Picture 2" descr="https://s3.cn-north-1.amazonaws.com.cn/sitbweb-cn/content/B00BYTV4D8/resources/1486343237">
            <a:extLst>
              <a:ext uri="{FF2B5EF4-FFF2-40B4-BE49-F238E27FC236}">
                <a16:creationId xmlns:a16="http://schemas.microsoft.com/office/drawing/2014/main" id="{61F312C2-3BF2-44E7-A732-B80B69A8B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113" y="0"/>
            <a:ext cx="5068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50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89CAC-0271-43D2-99D0-2F73025E5FEF}"/>
              </a:ext>
            </a:extLst>
          </p:cNvPr>
          <p:cNvSpPr>
            <a:spLocks noGrp="1"/>
          </p:cNvSpPr>
          <p:nvPr>
            <p:ph type="title"/>
          </p:nvPr>
        </p:nvSpPr>
        <p:spPr>
          <a:xfrm>
            <a:off x="351639" y="79899"/>
            <a:ext cx="6213475" cy="968725"/>
          </a:xfrm>
        </p:spPr>
        <p:txBody>
          <a:bodyPr/>
          <a:lstStyle/>
          <a:p>
            <a:r>
              <a:rPr lang="zh-CN" altLang="en-US" dirty="0"/>
              <a:t>创业的风口</a:t>
            </a:r>
          </a:p>
        </p:txBody>
      </p:sp>
      <p:sp>
        <p:nvSpPr>
          <p:cNvPr id="3" name="内容占位符 2">
            <a:extLst>
              <a:ext uri="{FF2B5EF4-FFF2-40B4-BE49-F238E27FC236}">
                <a16:creationId xmlns:a16="http://schemas.microsoft.com/office/drawing/2014/main" id="{BA059CBE-34F1-4651-9A1A-13FA27E136AB}"/>
              </a:ext>
            </a:extLst>
          </p:cNvPr>
          <p:cNvSpPr>
            <a:spLocks noGrp="1"/>
          </p:cNvSpPr>
          <p:nvPr>
            <p:ph idx="1"/>
          </p:nvPr>
        </p:nvSpPr>
        <p:spPr>
          <a:xfrm>
            <a:off x="234892" y="939567"/>
            <a:ext cx="6816783" cy="5918433"/>
          </a:xfrm>
        </p:spPr>
        <p:txBody>
          <a:bodyPr>
            <a:normAutofit fontScale="85000" lnSpcReduction="10000"/>
          </a:bodyPr>
          <a:lstStyle/>
          <a:p>
            <a:r>
              <a:rPr lang="zh-CN" altLang="en-US" b="1" dirty="0"/>
              <a:t>在饱和市场中不断创造下一个风口</a:t>
            </a:r>
            <a:r>
              <a:rPr lang="zh-CN" altLang="en-US" dirty="0"/>
              <a:t>；价值千万的用户体验法则：所见即所得；你永远不应该放弃你内心真正相信的东西。理查德</a:t>
            </a:r>
            <a:r>
              <a:rPr lang="en-US" altLang="zh-CN" dirty="0"/>
              <a:t>·</a:t>
            </a:r>
            <a:r>
              <a:rPr lang="zh-CN" altLang="en-US" dirty="0"/>
              <a:t>布兰森的冒险原则</a:t>
            </a:r>
            <a:endParaRPr lang="en-US" altLang="zh-CN" dirty="0"/>
          </a:p>
          <a:p>
            <a:r>
              <a:rPr lang="zh-CN" altLang="en-US" b="1" dirty="0"/>
              <a:t>关于创业。</a:t>
            </a:r>
            <a:r>
              <a:rPr lang="zh-CN" altLang="en-US" dirty="0"/>
              <a:t>快速反应</a:t>
            </a:r>
            <a:r>
              <a:rPr lang="en-US" altLang="zh-CN" dirty="0"/>
              <a:t>,</a:t>
            </a:r>
            <a:r>
              <a:rPr lang="zh-CN" altLang="en-US" dirty="0"/>
              <a:t>测试一个点子，看它能否成立；如果不行，马上换下一个再试。真正好的点子并不一定要有详细的财务预测和复杂的商业策划。一个好的商业创意往往来自于另外一个毫不相干的产业。</a:t>
            </a:r>
            <a:endParaRPr lang="en-US" altLang="zh-CN" dirty="0"/>
          </a:p>
          <a:p>
            <a:r>
              <a:rPr lang="zh-CN" altLang="en-US" b="1" dirty="0"/>
              <a:t>关于经营。</a:t>
            </a:r>
            <a:r>
              <a:rPr lang="zh-CN" altLang="en-US" dirty="0"/>
              <a:t>迅速积累用户法则：所见即所得。</a:t>
            </a:r>
            <a:br>
              <a:rPr lang="zh-CN" altLang="en-US" dirty="0"/>
            </a:br>
            <a:r>
              <a:rPr lang="zh-CN" altLang="en-US" dirty="0"/>
              <a:t>公司的创始人就像父母一样，不能偏爱某个小孩</a:t>
            </a:r>
            <a:r>
              <a:rPr lang="en-US" altLang="zh-CN" dirty="0"/>
              <a:t>——</a:t>
            </a:r>
            <a:r>
              <a:rPr lang="zh-CN" altLang="en-US" dirty="0"/>
              <a:t>要平等地爱每个孩子。对于任何一项交易，如果你感觉不对的话，请相信你的直觉。</a:t>
            </a:r>
            <a:endParaRPr lang="en-US" altLang="zh-CN" dirty="0"/>
          </a:p>
          <a:p>
            <a:r>
              <a:rPr lang="zh-CN" altLang="en-US" b="1" dirty="0"/>
              <a:t>关于生活。</a:t>
            </a:r>
            <a:r>
              <a:rPr lang="zh-CN" altLang="en-US" dirty="0"/>
              <a:t>无论生活多么混乱，你都要找到乐趣。</a:t>
            </a:r>
            <a:br>
              <a:rPr lang="zh-CN" altLang="en-US" dirty="0"/>
            </a:br>
            <a:r>
              <a:rPr lang="zh-CN" altLang="en-US" dirty="0"/>
              <a:t>如果你的人生中只有一帆风顺，那么它注定不会精彩，而且你肯定是在说谎。为了大家的利益，必须有竞争。只要我没从热气球上掉下来</a:t>
            </a:r>
            <a:r>
              <a:rPr lang="en-US" altLang="zh-CN" dirty="0"/>
              <a:t>——</a:t>
            </a:r>
            <a:r>
              <a:rPr lang="zh-CN" altLang="en-US" dirty="0"/>
              <a:t>我就有的是时间！</a:t>
            </a:r>
          </a:p>
        </p:txBody>
      </p:sp>
      <p:pic>
        <p:nvPicPr>
          <p:cNvPr id="2050" name="Picture 2" descr="https://s3.cn-north-1.amazonaws.com.cn/sitbweb-cn/content/B07MJBNTL2/resources/721864637">
            <a:extLst>
              <a:ext uri="{FF2B5EF4-FFF2-40B4-BE49-F238E27FC236}">
                <a16:creationId xmlns:a16="http://schemas.microsoft.com/office/drawing/2014/main" id="{93DEFAF9-97F4-461D-AEB9-93D13DD0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9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16353-8523-402B-BB91-CDA8296E43BD}"/>
              </a:ext>
            </a:extLst>
          </p:cNvPr>
          <p:cNvSpPr>
            <a:spLocks noGrp="1"/>
          </p:cNvSpPr>
          <p:nvPr>
            <p:ph type="title"/>
          </p:nvPr>
        </p:nvSpPr>
        <p:spPr>
          <a:xfrm>
            <a:off x="838200" y="365125"/>
            <a:ext cx="6210300" cy="1325563"/>
          </a:xfrm>
        </p:spPr>
        <p:txBody>
          <a:bodyPr/>
          <a:lstStyle/>
          <a:p>
            <a:r>
              <a:rPr lang="zh-CN" altLang="en-US" dirty="0"/>
              <a:t>特别创业法</a:t>
            </a:r>
          </a:p>
        </p:txBody>
      </p:sp>
      <p:sp>
        <p:nvSpPr>
          <p:cNvPr id="3" name="内容占位符 2">
            <a:extLst>
              <a:ext uri="{FF2B5EF4-FFF2-40B4-BE49-F238E27FC236}">
                <a16:creationId xmlns:a16="http://schemas.microsoft.com/office/drawing/2014/main" id="{3F08D4D0-E0A8-4BA6-A304-5A49F6F4DCE6}"/>
              </a:ext>
            </a:extLst>
          </p:cNvPr>
          <p:cNvSpPr>
            <a:spLocks noGrp="1"/>
          </p:cNvSpPr>
          <p:nvPr>
            <p:ph idx="1"/>
          </p:nvPr>
        </p:nvSpPr>
        <p:spPr>
          <a:xfrm>
            <a:off x="838201" y="1825625"/>
            <a:ext cx="6023776" cy="4351338"/>
          </a:xfrm>
        </p:spPr>
        <p:txBody>
          <a:bodyPr/>
          <a:lstStyle/>
          <a:p>
            <a:r>
              <a:rPr lang="zh-CN" altLang="en-US" dirty="0"/>
              <a:t>全押创业：把一切，押在一款产品，一个渠道上。</a:t>
            </a:r>
          </a:p>
        </p:txBody>
      </p:sp>
      <p:pic>
        <p:nvPicPr>
          <p:cNvPr id="7170" name="Picture 2" descr="https://s3.cn-north-1.amazonaws.com.cn/sitbweb-cn/content/B06WD59GJ5/resources/302774860">
            <a:extLst>
              <a:ext uri="{FF2B5EF4-FFF2-40B4-BE49-F238E27FC236}">
                <a16:creationId xmlns:a16="http://schemas.microsoft.com/office/drawing/2014/main" id="{9BBCD463-6220-485A-A737-8AC92E662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7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CAF95-43A8-4653-AAA8-4919FEC34E7F}"/>
              </a:ext>
            </a:extLst>
          </p:cNvPr>
          <p:cNvSpPr>
            <a:spLocks noGrp="1"/>
          </p:cNvSpPr>
          <p:nvPr>
            <p:ph type="title"/>
          </p:nvPr>
        </p:nvSpPr>
        <p:spPr>
          <a:xfrm>
            <a:off x="436228" y="365125"/>
            <a:ext cx="6613859" cy="1325563"/>
          </a:xfrm>
        </p:spPr>
        <p:txBody>
          <a:bodyPr/>
          <a:lstStyle/>
          <a:p>
            <a:r>
              <a:rPr lang="zh-CN" altLang="en-US" dirty="0"/>
              <a:t>创业不死法则</a:t>
            </a:r>
          </a:p>
        </p:txBody>
      </p:sp>
      <p:sp>
        <p:nvSpPr>
          <p:cNvPr id="3" name="内容占位符 2">
            <a:extLst>
              <a:ext uri="{FF2B5EF4-FFF2-40B4-BE49-F238E27FC236}">
                <a16:creationId xmlns:a16="http://schemas.microsoft.com/office/drawing/2014/main" id="{302C5568-74D7-481D-B225-E561E913321F}"/>
              </a:ext>
            </a:extLst>
          </p:cNvPr>
          <p:cNvSpPr>
            <a:spLocks noGrp="1"/>
          </p:cNvSpPr>
          <p:nvPr>
            <p:ph idx="1"/>
          </p:nvPr>
        </p:nvSpPr>
        <p:spPr>
          <a:xfrm>
            <a:off x="436228" y="1825625"/>
            <a:ext cx="6613859" cy="4667250"/>
          </a:xfrm>
        </p:spPr>
        <p:txBody>
          <a:bodyPr/>
          <a:lstStyle/>
          <a:p>
            <a:r>
              <a:rPr lang="zh-CN" altLang="en-US" dirty="0"/>
              <a:t>通过专访几十位顶级企业家、投资者、财经作家、财经观察者，围绕</a:t>
            </a:r>
            <a:r>
              <a:rPr lang="zh-CN" altLang="en-US" b="1" dirty="0"/>
              <a:t>真伪需求、烧钱、团队、竞争、产品、资本博弈、风口、政策、战略、创始人</a:t>
            </a:r>
            <a:r>
              <a:rPr lang="zh-CN" altLang="en-US" dirty="0"/>
              <a:t>等十大方面，探索创业的不死法则，让观众更清楚创业的坑是如何发生、如何蔓延、如何规避的，希望让正在创业的以及未来准备创业的人尽量避免第二次在同一个地方掉进创业之坑。</a:t>
            </a:r>
          </a:p>
        </p:txBody>
      </p:sp>
      <p:pic>
        <p:nvPicPr>
          <p:cNvPr id="1026" name="Picture 2" descr="https://s3.cn-north-1.amazonaws.com.cn/sitbweb-cn/content/B074DQLG29/resources/736386541">
            <a:extLst>
              <a:ext uri="{FF2B5EF4-FFF2-40B4-BE49-F238E27FC236}">
                <a16:creationId xmlns:a16="http://schemas.microsoft.com/office/drawing/2014/main" id="{423F8559-D2A1-4A2F-B36D-22A61FE1E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087" y="0"/>
            <a:ext cx="5141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807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E248F-E4F5-4878-8922-EDFCFC82F9B5}"/>
              </a:ext>
            </a:extLst>
          </p:cNvPr>
          <p:cNvSpPr>
            <a:spLocks noGrp="1"/>
          </p:cNvSpPr>
          <p:nvPr>
            <p:ph type="title"/>
          </p:nvPr>
        </p:nvSpPr>
        <p:spPr>
          <a:xfrm>
            <a:off x="4699220" y="365125"/>
            <a:ext cx="2576293" cy="1325563"/>
          </a:xfrm>
        </p:spPr>
        <p:txBody>
          <a:bodyPr/>
          <a:lstStyle/>
          <a:p>
            <a:r>
              <a:rPr lang="zh-CN" altLang="en-US" dirty="0"/>
              <a:t>预测未来</a:t>
            </a:r>
          </a:p>
        </p:txBody>
      </p:sp>
      <p:sp>
        <p:nvSpPr>
          <p:cNvPr id="3" name="内容占位符 2">
            <a:extLst>
              <a:ext uri="{FF2B5EF4-FFF2-40B4-BE49-F238E27FC236}">
                <a16:creationId xmlns:a16="http://schemas.microsoft.com/office/drawing/2014/main" id="{1944EDF0-47CE-4E1B-847A-9CC1C492A3A4}"/>
              </a:ext>
            </a:extLst>
          </p:cNvPr>
          <p:cNvSpPr>
            <a:spLocks noGrp="1"/>
          </p:cNvSpPr>
          <p:nvPr>
            <p:ph idx="1"/>
          </p:nvPr>
        </p:nvSpPr>
        <p:spPr>
          <a:xfrm>
            <a:off x="4745736" y="1825625"/>
            <a:ext cx="2529777" cy="4351338"/>
          </a:xfrm>
        </p:spPr>
        <p:txBody>
          <a:bodyPr/>
          <a:lstStyle/>
          <a:p>
            <a:r>
              <a:rPr lang="zh-CN" altLang="en-US" dirty="0"/>
              <a:t>把握商机</a:t>
            </a:r>
          </a:p>
        </p:txBody>
      </p:sp>
      <p:pic>
        <p:nvPicPr>
          <p:cNvPr id="3074" name="Picture 2" descr="https://s3.cn-north-1.amazonaws.com.cn/sitbweb-cn/content/B076ZJNGCN/resources/363103372">
            <a:extLst>
              <a:ext uri="{FF2B5EF4-FFF2-40B4-BE49-F238E27FC236}">
                <a16:creationId xmlns:a16="http://schemas.microsoft.com/office/drawing/2014/main" id="{B6CF66B3-5C0D-4B9F-A530-BDAB75374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513" y="0"/>
            <a:ext cx="49164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na.ssl-images-amazon.com/images/I/51dNB3y709L.jpg">
            <a:extLst>
              <a:ext uri="{FF2B5EF4-FFF2-40B4-BE49-F238E27FC236}">
                <a16:creationId xmlns:a16="http://schemas.microsoft.com/office/drawing/2014/main" id="{FA92E868-78DB-4E61-9DEC-1185C31BB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7457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376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BF795-7425-4E89-BD60-0CAA4E449C70}"/>
              </a:ext>
            </a:extLst>
          </p:cNvPr>
          <p:cNvSpPr>
            <a:spLocks noGrp="1"/>
          </p:cNvSpPr>
          <p:nvPr>
            <p:ph type="title"/>
          </p:nvPr>
        </p:nvSpPr>
        <p:spPr>
          <a:xfrm>
            <a:off x="838200" y="365125"/>
            <a:ext cx="6094413" cy="1325563"/>
          </a:xfrm>
        </p:spPr>
        <p:txBody>
          <a:bodyPr/>
          <a:lstStyle/>
          <a:p>
            <a:r>
              <a:rPr lang="zh-CN" altLang="en-US" dirty="0"/>
              <a:t>小趋势</a:t>
            </a:r>
          </a:p>
        </p:txBody>
      </p:sp>
      <p:sp>
        <p:nvSpPr>
          <p:cNvPr id="3" name="内容占位符 2">
            <a:extLst>
              <a:ext uri="{FF2B5EF4-FFF2-40B4-BE49-F238E27FC236}">
                <a16:creationId xmlns:a16="http://schemas.microsoft.com/office/drawing/2014/main" id="{0DF0ABDA-DE5E-46B7-917F-A2A208823910}"/>
              </a:ext>
            </a:extLst>
          </p:cNvPr>
          <p:cNvSpPr>
            <a:spLocks noGrp="1"/>
          </p:cNvSpPr>
          <p:nvPr>
            <p:ph idx="1"/>
          </p:nvPr>
        </p:nvSpPr>
        <p:spPr>
          <a:xfrm>
            <a:off x="838200" y="1825625"/>
            <a:ext cx="6094413" cy="4351338"/>
          </a:xfrm>
        </p:spPr>
        <p:txBody>
          <a:bodyPr/>
          <a:lstStyle/>
          <a:p>
            <a:r>
              <a:rPr lang="zh-CN" altLang="en-US" dirty="0"/>
              <a:t>小趋势，由一系列细微又对立的人类行为模式驱动的，看起来不起眼，却能产生不可估量影响的变量。</a:t>
            </a:r>
            <a:r>
              <a:rPr lang="zh-CN" altLang="en-US" b="1" dirty="0"/>
              <a:t>“小趋势”才是洞察世界、规避风险的关键变量。</a:t>
            </a:r>
            <a:endParaRPr lang="en-US" altLang="zh-CN" b="1" dirty="0"/>
          </a:p>
          <a:p>
            <a:r>
              <a:rPr lang="zh-CN" altLang="en-US" dirty="0"/>
              <a:t>十年前，</a:t>
            </a:r>
            <a:r>
              <a:rPr lang="en-US" altLang="zh-CN" dirty="0"/>
              <a:t>《</a:t>
            </a:r>
            <a:r>
              <a:rPr lang="zh-CN" altLang="en-US" dirty="0"/>
              <a:t>小趋势</a:t>
            </a:r>
            <a:r>
              <a:rPr lang="en-US" altLang="zh-CN" dirty="0"/>
              <a:t>》</a:t>
            </a:r>
            <a:r>
              <a:rPr lang="zh-CN" altLang="en-US" dirty="0"/>
              <a:t>告诉你如何应对一个变化的时代</a:t>
            </a:r>
            <a:endParaRPr lang="en-US" altLang="zh-CN" dirty="0"/>
          </a:p>
          <a:p>
            <a:r>
              <a:rPr lang="zh-CN" altLang="en-US" dirty="0"/>
              <a:t>十年后，</a:t>
            </a:r>
            <a:r>
              <a:rPr lang="en-US" altLang="zh-CN" dirty="0"/>
              <a:t>《</a:t>
            </a:r>
            <a:r>
              <a:rPr lang="zh-CN" altLang="en-US" dirty="0"/>
              <a:t>小趋势</a:t>
            </a:r>
            <a:r>
              <a:rPr lang="en-US" altLang="zh-CN" dirty="0"/>
              <a:t>²》</a:t>
            </a:r>
            <a:r>
              <a:rPr lang="zh-CN" altLang="en-US" dirty="0"/>
              <a:t>告诉你如何看清一个不确定的世界</a:t>
            </a:r>
          </a:p>
        </p:txBody>
      </p:sp>
      <p:pic>
        <p:nvPicPr>
          <p:cNvPr id="5" name="Picture 2" descr="https://s3.cn-north-1.amazonaws.com.cn/sitbweb-cn/content/B07MM4KJBM/resources/1383847800">
            <a:extLst>
              <a:ext uri="{FF2B5EF4-FFF2-40B4-BE49-F238E27FC236}">
                <a16:creationId xmlns:a16="http://schemas.microsoft.com/office/drawing/2014/main" id="{BBFDE99A-A11C-4AB3-B750-A2691D684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56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E7300-E136-4473-8AFF-573D85FBAD65}"/>
              </a:ext>
            </a:extLst>
          </p:cNvPr>
          <p:cNvSpPr>
            <a:spLocks noGrp="1"/>
          </p:cNvSpPr>
          <p:nvPr>
            <p:ph type="title"/>
          </p:nvPr>
        </p:nvSpPr>
        <p:spPr>
          <a:xfrm>
            <a:off x="5143500" y="365125"/>
            <a:ext cx="1813891" cy="1325563"/>
          </a:xfrm>
        </p:spPr>
        <p:txBody>
          <a:bodyPr/>
          <a:lstStyle/>
          <a:p>
            <a:r>
              <a:rPr lang="zh-CN" altLang="en-US" dirty="0"/>
              <a:t>商业模式</a:t>
            </a:r>
          </a:p>
        </p:txBody>
      </p:sp>
      <p:sp>
        <p:nvSpPr>
          <p:cNvPr id="3" name="内容占位符 2">
            <a:extLst>
              <a:ext uri="{FF2B5EF4-FFF2-40B4-BE49-F238E27FC236}">
                <a16:creationId xmlns:a16="http://schemas.microsoft.com/office/drawing/2014/main" id="{22F97EDB-984C-4BAA-A66C-25D28DAEFD60}"/>
              </a:ext>
            </a:extLst>
          </p:cNvPr>
          <p:cNvSpPr>
            <a:spLocks noGrp="1"/>
          </p:cNvSpPr>
          <p:nvPr>
            <p:ph idx="1"/>
          </p:nvPr>
        </p:nvSpPr>
        <p:spPr>
          <a:xfrm>
            <a:off x="5143500" y="1825625"/>
            <a:ext cx="1905000" cy="4351338"/>
          </a:xfrm>
        </p:spPr>
        <p:txBody>
          <a:bodyPr/>
          <a:lstStyle/>
          <a:p>
            <a:r>
              <a:rPr lang="zh-CN" altLang="en-US" dirty="0"/>
              <a:t>如何设计商业模式？</a:t>
            </a:r>
            <a:endParaRPr lang="en-US" altLang="zh-CN" dirty="0"/>
          </a:p>
          <a:p>
            <a:r>
              <a:rPr lang="zh-CN" altLang="en-US" dirty="0"/>
              <a:t>如何快速验证商业模式？</a:t>
            </a:r>
          </a:p>
        </p:txBody>
      </p:sp>
      <p:pic>
        <p:nvPicPr>
          <p:cNvPr id="1026" name="Picture 2" descr="https://s3.cn-north-1.amazonaws.com.cn/sitbweb-cn/content/B077GRCPMW/resources/622559995">
            <a:extLst>
              <a:ext uri="{FF2B5EF4-FFF2-40B4-BE49-F238E27FC236}">
                <a16:creationId xmlns:a16="http://schemas.microsoft.com/office/drawing/2014/main" id="{5DCD0093-8056-4BAE-A213-0A0C89E1B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cn-north-1.amazonaws.com.cn/sitbweb-cn/content/B01NCWKBDR/resources/1665117416">
            <a:extLst>
              <a:ext uri="{FF2B5EF4-FFF2-40B4-BE49-F238E27FC236}">
                <a16:creationId xmlns:a16="http://schemas.microsoft.com/office/drawing/2014/main" id="{2B1E62DF-5B37-46C1-BD9E-D6C6783CF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5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F05C5-B2DD-495E-9778-B12A0E35BBC3}"/>
              </a:ext>
            </a:extLst>
          </p:cNvPr>
          <p:cNvSpPr>
            <a:spLocks noGrp="1"/>
          </p:cNvSpPr>
          <p:nvPr>
            <p:ph type="title"/>
          </p:nvPr>
        </p:nvSpPr>
        <p:spPr>
          <a:xfrm>
            <a:off x="0" y="365125"/>
            <a:ext cx="3557317" cy="1325563"/>
          </a:xfrm>
        </p:spPr>
        <p:txBody>
          <a:bodyPr>
            <a:normAutofit/>
          </a:bodyPr>
          <a:lstStyle/>
          <a:p>
            <a:r>
              <a:rPr lang="zh-CN" altLang="en-US" sz="3600" dirty="0"/>
              <a:t>商业模式新生代</a:t>
            </a:r>
          </a:p>
        </p:txBody>
      </p:sp>
      <p:sp>
        <p:nvSpPr>
          <p:cNvPr id="3" name="内容占位符 2">
            <a:extLst>
              <a:ext uri="{FF2B5EF4-FFF2-40B4-BE49-F238E27FC236}">
                <a16:creationId xmlns:a16="http://schemas.microsoft.com/office/drawing/2014/main" id="{F3D948FF-7162-46EC-A0C5-5F0623BDD99D}"/>
              </a:ext>
            </a:extLst>
          </p:cNvPr>
          <p:cNvSpPr>
            <a:spLocks noGrp="1"/>
          </p:cNvSpPr>
          <p:nvPr>
            <p:ph idx="1"/>
          </p:nvPr>
        </p:nvSpPr>
        <p:spPr>
          <a:xfrm>
            <a:off x="246490" y="1825625"/>
            <a:ext cx="3310827" cy="4351338"/>
          </a:xfrm>
        </p:spPr>
        <p:txBody>
          <a:bodyPr/>
          <a:lstStyle/>
          <a:p>
            <a:r>
              <a:rPr lang="zh-CN" altLang="en-US" dirty="0"/>
              <a:t>对于那些致力于改进或创造商业模式的先驱，商业模式创新是一本实用，启发性的工具书。</a:t>
            </a:r>
          </a:p>
        </p:txBody>
      </p:sp>
      <p:pic>
        <p:nvPicPr>
          <p:cNvPr id="1026" name="Picture 2" descr="https://s3.cn-north-1.amazonaws.com.cn/sitbweb-cn/content/B009WMC4BA/images/cover.jpg">
            <a:extLst>
              <a:ext uri="{FF2B5EF4-FFF2-40B4-BE49-F238E27FC236}">
                <a16:creationId xmlns:a16="http://schemas.microsoft.com/office/drawing/2014/main" id="{3A9FA6DC-AC27-4170-A308-DE1CB3964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317" y="-1"/>
            <a:ext cx="8634684"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38E12-C714-4793-8A7E-DECF7F8047C1}"/>
              </a:ext>
            </a:extLst>
          </p:cNvPr>
          <p:cNvSpPr>
            <a:spLocks noGrp="1"/>
          </p:cNvSpPr>
          <p:nvPr>
            <p:ph type="title"/>
          </p:nvPr>
        </p:nvSpPr>
        <p:spPr>
          <a:xfrm>
            <a:off x="838200" y="365125"/>
            <a:ext cx="6278217" cy="1325563"/>
          </a:xfrm>
        </p:spPr>
        <p:txBody>
          <a:bodyPr/>
          <a:lstStyle/>
          <a:p>
            <a:r>
              <a:rPr lang="zh-CN" altLang="en-US" dirty="0"/>
              <a:t>道者，万物之源；德者，万事之本。</a:t>
            </a:r>
          </a:p>
        </p:txBody>
      </p:sp>
      <p:sp>
        <p:nvSpPr>
          <p:cNvPr id="3" name="内容占位符 2">
            <a:extLst>
              <a:ext uri="{FF2B5EF4-FFF2-40B4-BE49-F238E27FC236}">
                <a16:creationId xmlns:a16="http://schemas.microsoft.com/office/drawing/2014/main" id="{8503BA55-1588-4DB1-A728-9FBB17204E79}"/>
              </a:ext>
            </a:extLst>
          </p:cNvPr>
          <p:cNvSpPr>
            <a:spLocks noGrp="1"/>
          </p:cNvSpPr>
          <p:nvPr>
            <p:ph idx="1"/>
          </p:nvPr>
        </p:nvSpPr>
        <p:spPr>
          <a:xfrm>
            <a:off x="838200" y="1825625"/>
            <a:ext cx="6278217" cy="4351338"/>
          </a:xfrm>
        </p:spPr>
        <p:txBody>
          <a:bodyPr/>
          <a:lstStyle/>
          <a:p>
            <a:r>
              <a:rPr lang="en-US" altLang="zh-CN" dirty="0"/>
              <a:t>《</a:t>
            </a:r>
            <a:r>
              <a:rPr lang="zh-CN" altLang="en-US" dirty="0"/>
              <a:t>道德经</a:t>
            </a:r>
            <a:r>
              <a:rPr lang="en-US" altLang="zh-CN" dirty="0"/>
              <a:t>》</a:t>
            </a:r>
            <a:r>
              <a:rPr lang="zh-CN" altLang="en-US" dirty="0"/>
              <a:t>又名</a:t>
            </a:r>
            <a:r>
              <a:rPr lang="en-US" altLang="zh-CN" dirty="0"/>
              <a:t>《</a:t>
            </a:r>
            <a:r>
              <a:rPr lang="zh-CN" altLang="en-US" dirty="0"/>
              <a:t>老子</a:t>
            </a:r>
            <a:r>
              <a:rPr lang="en-US" altLang="zh-CN" dirty="0"/>
              <a:t>》</a:t>
            </a:r>
            <a:r>
              <a:rPr lang="zh-CN" altLang="en-US" dirty="0"/>
              <a:t>，分为上下两篇。上篇</a:t>
            </a:r>
            <a:r>
              <a:rPr lang="en-US" altLang="zh-CN" dirty="0"/>
              <a:t>《</a:t>
            </a:r>
            <a:r>
              <a:rPr lang="zh-CN" altLang="en-US" dirty="0"/>
              <a:t>道经</a:t>
            </a:r>
            <a:r>
              <a:rPr lang="en-US" altLang="zh-CN" dirty="0"/>
              <a:t>》</a:t>
            </a:r>
            <a:r>
              <a:rPr lang="zh-CN" altLang="en-US" dirty="0"/>
              <a:t>讲述了宇宙的根本，道出了天地万物变化的玄机，下篇</a:t>
            </a:r>
            <a:r>
              <a:rPr lang="en-US" altLang="zh-CN" dirty="0"/>
              <a:t>《</a:t>
            </a:r>
            <a:r>
              <a:rPr lang="zh-CN" altLang="en-US" dirty="0"/>
              <a:t>德经</a:t>
            </a:r>
            <a:r>
              <a:rPr lang="en-US" altLang="zh-CN" dirty="0"/>
              <a:t>》</a:t>
            </a:r>
            <a:r>
              <a:rPr lang="zh-CN" altLang="en-US" dirty="0"/>
              <a:t>说的是处世方略，道出了人事的进退之术。</a:t>
            </a:r>
          </a:p>
        </p:txBody>
      </p:sp>
      <p:pic>
        <p:nvPicPr>
          <p:cNvPr id="3074" name="Picture 2" descr="https://s3.cn-north-1.amazonaws.com.cn/sitbweb-cn/content/B072K2HWSR/resources/1293664360">
            <a:extLst>
              <a:ext uri="{FF2B5EF4-FFF2-40B4-BE49-F238E27FC236}">
                <a16:creationId xmlns:a16="http://schemas.microsoft.com/office/drawing/2014/main" id="{36491E5F-F189-416F-8750-5F3C05200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5" y="0"/>
            <a:ext cx="4905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854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AAA1E-B38E-41BA-A844-34FFFE437AE1}"/>
              </a:ext>
            </a:extLst>
          </p:cNvPr>
          <p:cNvSpPr>
            <a:spLocks noGrp="1"/>
          </p:cNvSpPr>
          <p:nvPr>
            <p:ph type="title"/>
          </p:nvPr>
        </p:nvSpPr>
        <p:spPr>
          <a:xfrm>
            <a:off x="838200" y="365125"/>
            <a:ext cx="6012473" cy="1325563"/>
          </a:xfrm>
        </p:spPr>
        <p:txBody>
          <a:bodyPr>
            <a:normAutofit/>
          </a:bodyPr>
          <a:lstStyle/>
          <a:p>
            <a:r>
              <a:rPr lang="zh-CN" altLang="en-US" dirty="0"/>
              <a:t>商业模式新生代（个人篇）</a:t>
            </a:r>
          </a:p>
        </p:txBody>
      </p:sp>
      <p:sp>
        <p:nvSpPr>
          <p:cNvPr id="3" name="内容占位符 2">
            <a:extLst>
              <a:ext uri="{FF2B5EF4-FFF2-40B4-BE49-F238E27FC236}">
                <a16:creationId xmlns:a16="http://schemas.microsoft.com/office/drawing/2014/main" id="{B030D8DF-393E-4162-B3E4-47BC2493BD65}"/>
              </a:ext>
            </a:extLst>
          </p:cNvPr>
          <p:cNvSpPr>
            <a:spLocks noGrp="1"/>
          </p:cNvSpPr>
          <p:nvPr>
            <p:ph idx="1"/>
          </p:nvPr>
        </p:nvSpPr>
        <p:spPr>
          <a:xfrm>
            <a:off x="838200" y="1825625"/>
            <a:ext cx="6012473" cy="4351338"/>
          </a:xfrm>
        </p:spPr>
        <p:txBody>
          <a:bodyPr/>
          <a:lstStyle/>
          <a:p>
            <a:r>
              <a:rPr lang="zh-CN" altLang="en-US" dirty="0"/>
              <a:t>教你正确认识自我价值，并快速制定出超乎想象的人生规划</a:t>
            </a:r>
            <a:br>
              <a:rPr lang="zh-CN" altLang="en-US" dirty="0"/>
            </a:br>
            <a:endParaRPr lang="en-US" altLang="zh-CN" dirty="0"/>
          </a:p>
          <a:p>
            <a:r>
              <a:rPr lang="zh-CN" altLang="en-US" dirty="0"/>
              <a:t>一本实用且发人深省的作品。你只需把关注点从个人技能转移到价值服务，即可设计出充满满足感的人生。</a:t>
            </a:r>
          </a:p>
        </p:txBody>
      </p:sp>
      <p:pic>
        <p:nvPicPr>
          <p:cNvPr id="2050" name="Picture 2" descr="https://s3.cn-north-1.amazonaws.com.cn/sitbweb-cn/content/B00P64P3JS/images/cover.jpg">
            <a:extLst>
              <a:ext uri="{FF2B5EF4-FFF2-40B4-BE49-F238E27FC236}">
                <a16:creationId xmlns:a16="http://schemas.microsoft.com/office/drawing/2014/main" id="{04B2171B-D13A-4B79-A172-480FC446E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73" y="0"/>
            <a:ext cx="53413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94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0B27E-4D83-4812-BF5F-3BB47CCDE1A9}"/>
              </a:ext>
            </a:extLst>
          </p:cNvPr>
          <p:cNvSpPr>
            <a:spLocks noGrp="1"/>
          </p:cNvSpPr>
          <p:nvPr>
            <p:ph type="title"/>
          </p:nvPr>
        </p:nvSpPr>
        <p:spPr>
          <a:xfrm>
            <a:off x="230588" y="365125"/>
            <a:ext cx="5103412" cy="1325563"/>
          </a:xfrm>
        </p:spPr>
        <p:txBody>
          <a:bodyPr>
            <a:normAutofit/>
          </a:bodyPr>
          <a:lstStyle/>
          <a:p>
            <a:r>
              <a:rPr lang="zh-CN" altLang="en-US" b="1" dirty="0"/>
              <a:t>商业模式新生代</a:t>
            </a:r>
            <a:r>
              <a:rPr lang="en-US" altLang="zh-CN" b="1" dirty="0"/>
              <a:t>(</a:t>
            </a:r>
            <a:r>
              <a:rPr lang="zh-CN" altLang="en-US" b="1" dirty="0"/>
              <a:t>团队篇</a:t>
            </a:r>
            <a:r>
              <a:rPr lang="en-US" altLang="zh-CN" b="1" dirty="0"/>
              <a:t>)</a:t>
            </a:r>
            <a:endParaRPr lang="zh-CN" altLang="en-US" dirty="0"/>
          </a:p>
        </p:txBody>
      </p:sp>
      <p:sp>
        <p:nvSpPr>
          <p:cNvPr id="3" name="内容占位符 2">
            <a:extLst>
              <a:ext uri="{FF2B5EF4-FFF2-40B4-BE49-F238E27FC236}">
                <a16:creationId xmlns:a16="http://schemas.microsoft.com/office/drawing/2014/main" id="{4EC1CEFE-7D2C-4EE8-825D-B2D493249C9D}"/>
              </a:ext>
            </a:extLst>
          </p:cNvPr>
          <p:cNvSpPr>
            <a:spLocks noGrp="1"/>
          </p:cNvSpPr>
          <p:nvPr>
            <p:ph idx="1"/>
          </p:nvPr>
        </p:nvSpPr>
        <p:spPr>
          <a:xfrm>
            <a:off x="230588" y="1825625"/>
            <a:ext cx="5103412" cy="4351338"/>
          </a:xfrm>
        </p:spPr>
        <p:txBody>
          <a:bodyPr/>
          <a:lstStyle/>
          <a:p>
            <a:r>
              <a:rPr lang="zh-CN" altLang="en-US" dirty="0"/>
              <a:t>将商业模式画布用于团队，向管理者展示当个人和团队知道他们在为客户创造价值的角色时企业的功能将会产生多大程度的改善和好转。</a:t>
            </a:r>
          </a:p>
        </p:txBody>
      </p:sp>
      <p:pic>
        <p:nvPicPr>
          <p:cNvPr id="4098" name="Picture 2" descr="https://images-na.ssl-images-amazon.com/images/I/61Yzgm3JJtL.jpg">
            <a:extLst>
              <a:ext uri="{FF2B5EF4-FFF2-40B4-BE49-F238E27FC236}">
                <a16:creationId xmlns:a16="http://schemas.microsoft.com/office/drawing/2014/main" id="{E1BBC50E-189D-4C5B-BC78-26F99AEBE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01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F713D-8419-44F4-9A85-17A0BF431A03}"/>
              </a:ext>
            </a:extLst>
          </p:cNvPr>
          <p:cNvSpPr>
            <a:spLocks noGrp="1"/>
          </p:cNvSpPr>
          <p:nvPr>
            <p:ph type="title"/>
          </p:nvPr>
        </p:nvSpPr>
        <p:spPr>
          <a:xfrm>
            <a:off x="838200" y="365125"/>
            <a:ext cx="6213873" cy="1325563"/>
          </a:xfrm>
        </p:spPr>
        <p:txBody>
          <a:bodyPr/>
          <a:lstStyle/>
          <a:p>
            <a:r>
              <a:rPr lang="zh-CN" altLang="en-US" dirty="0"/>
              <a:t>价值主张设计</a:t>
            </a:r>
          </a:p>
        </p:txBody>
      </p:sp>
      <p:sp>
        <p:nvSpPr>
          <p:cNvPr id="3" name="内容占位符 2">
            <a:extLst>
              <a:ext uri="{FF2B5EF4-FFF2-40B4-BE49-F238E27FC236}">
                <a16:creationId xmlns:a16="http://schemas.microsoft.com/office/drawing/2014/main" id="{FAA39C12-7066-4081-BD9F-1B76E7D07E4C}"/>
              </a:ext>
            </a:extLst>
          </p:cNvPr>
          <p:cNvSpPr>
            <a:spLocks noGrp="1"/>
          </p:cNvSpPr>
          <p:nvPr>
            <p:ph idx="1"/>
          </p:nvPr>
        </p:nvSpPr>
        <p:spPr>
          <a:xfrm>
            <a:off x="838200" y="1825625"/>
            <a:ext cx="6213871" cy="4351338"/>
          </a:xfrm>
        </p:spPr>
        <p:txBody>
          <a:bodyPr/>
          <a:lstStyle/>
          <a:p>
            <a:r>
              <a:rPr lang="zh-CN" altLang="en-US" dirty="0"/>
              <a:t>聚焦于商业模式设计的最核心环节和关键思考工具</a:t>
            </a:r>
            <a:r>
              <a:rPr lang="en-US" altLang="zh-CN" dirty="0"/>
              <a:t>——</a:t>
            </a:r>
            <a:r>
              <a:rPr lang="zh-CN" altLang="en-US" dirty="0"/>
              <a:t>价值主张设计。</a:t>
            </a:r>
          </a:p>
        </p:txBody>
      </p:sp>
      <p:pic>
        <p:nvPicPr>
          <p:cNvPr id="3074" name="Picture 2" descr="https://s3.cn-north-1.amazonaws.com.cn/sitbweb-cn/content/B01MCVPQ12/images/cover.jpg">
            <a:extLst>
              <a:ext uri="{FF2B5EF4-FFF2-40B4-BE49-F238E27FC236}">
                <a16:creationId xmlns:a16="http://schemas.microsoft.com/office/drawing/2014/main" id="{24FC5433-97BC-40E7-A03B-7BFB3E6B1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072" y="4763"/>
            <a:ext cx="5139928" cy="685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968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E2E52-810A-4670-AEE4-75E8CCD26F56}"/>
              </a:ext>
            </a:extLst>
          </p:cNvPr>
          <p:cNvSpPr>
            <a:spLocks noGrp="1"/>
          </p:cNvSpPr>
          <p:nvPr>
            <p:ph type="title"/>
          </p:nvPr>
        </p:nvSpPr>
        <p:spPr>
          <a:xfrm>
            <a:off x="0" y="365125"/>
            <a:ext cx="5334000" cy="1325563"/>
          </a:xfrm>
        </p:spPr>
        <p:txBody>
          <a:bodyPr>
            <a:normAutofit/>
          </a:bodyPr>
          <a:lstStyle/>
          <a:p>
            <a:r>
              <a:rPr lang="zh-CN" altLang="en-US" b="1" dirty="0"/>
              <a:t>如何设计一门好生意</a:t>
            </a:r>
            <a:endParaRPr lang="zh-CN" altLang="en-US" dirty="0"/>
          </a:p>
        </p:txBody>
      </p:sp>
      <p:sp>
        <p:nvSpPr>
          <p:cNvPr id="3" name="内容占位符 2">
            <a:extLst>
              <a:ext uri="{FF2B5EF4-FFF2-40B4-BE49-F238E27FC236}">
                <a16:creationId xmlns:a16="http://schemas.microsoft.com/office/drawing/2014/main" id="{E6D4765C-9D1C-4345-AB26-547CB28C27E2}"/>
              </a:ext>
            </a:extLst>
          </p:cNvPr>
          <p:cNvSpPr>
            <a:spLocks noGrp="1"/>
          </p:cNvSpPr>
          <p:nvPr>
            <p:ph idx="1"/>
          </p:nvPr>
        </p:nvSpPr>
        <p:spPr>
          <a:xfrm>
            <a:off x="0" y="1825625"/>
            <a:ext cx="5334000" cy="4351338"/>
          </a:xfrm>
        </p:spPr>
        <p:txBody>
          <a:bodyPr>
            <a:normAutofit lnSpcReduction="10000"/>
          </a:bodyPr>
          <a:lstStyle/>
          <a:p>
            <a:r>
              <a:rPr lang="zh-CN" altLang="en-US" dirty="0"/>
              <a:t>以你从未见过的方式描述了一次完整的设计旅程，用一种可以实现的方式引领读者一步一步地将最初的创意火花变为一种更好的商业模式。</a:t>
            </a:r>
            <a:endParaRPr lang="en-US" altLang="zh-CN" dirty="0"/>
          </a:p>
          <a:p>
            <a:r>
              <a:rPr lang="zh-CN" altLang="en-US" dirty="0"/>
              <a:t>设计一种更好的商业模式需要一系列综合工具（总共超过</a:t>
            </a:r>
            <a:r>
              <a:rPr lang="en-US" altLang="zh-CN" dirty="0"/>
              <a:t>20</a:t>
            </a:r>
            <a:r>
              <a:rPr lang="zh-CN" altLang="en-US" dirty="0"/>
              <a:t>种）和技术，这些工具和技术将帮助你通过组建合适的团队、平衡你对待外部世界新发现的观点从各种不确定的条件中利用机会。</a:t>
            </a:r>
          </a:p>
        </p:txBody>
      </p:sp>
      <p:pic>
        <p:nvPicPr>
          <p:cNvPr id="5122" name="Picture 2" descr="https://images-na.ssl-images-amazon.com/images/I/71-NxwGqYzL.jpg">
            <a:extLst>
              <a:ext uri="{FF2B5EF4-FFF2-40B4-BE49-F238E27FC236}">
                <a16:creationId xmlns:a16="http://schemas.microsoft.com/office/drawing/2014/main" id="{22BFF192-E0AA-46BD-BBCF-E0EF958BB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809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35CB50-7E5A-4F29-BDE8-48D229C105DB}"/>
              </a:ext>
            </a:extLst>
          </p:cNvPr>
          <p:cNvSpPr>
            <a:spLocks noGrp="1"/>
          </p:cNvSpPr>
          <p:nvPr>
            <p:ph type="title"/>
          </p:nvPr>
        </p:nvSpPr>
        <p:spPr>
          <a:xfrm>
            <a:off x="838200" y="365125"/>
            <a:ext cx="4495800" cy="1325563"/>
          </a:xfrm>
        </p:spPr>
        <p:txBody>
          <a:bodyPr/>
          <a:lstStyle/>
          <a:p>
            <a:r>
              <a:rPr lang="zh-CN" altLang="en-US" b="1" dirty="0"/>
              <a:t>图解商业模式</a:t>
            </a:r>
            <a:endParaRPr lang="zh-CN" altLang="en-US" dirty="0"/>
          </a:p>
        </p:txBody>
      </p:sp>
      <p:sp>
        <p:nvSpPr>
          <p:cNvPr id="3" name="内容占位符 2">
            <a:extLst>
              <a:ext uri="{FF2B5EF4-FFF2-40B4-BE49-F238E27FC236}">
                <a16:creationId xmlns:a16="http://schemas.microsoft.com/office/drawing/2014/main" id="{6CA7E960-59DD-46F1-9F5D-623F10D880DA}"/>
              </a:ext>
            </a:extLst>
          </p:cNvPr>
          <p:cNvSpPr>
            <a:spLocks noGrp="1"/>
          </p:cNvSpPr>
          <p:nvPr>
            <p:ph idx="1"/>
          </p:nvPr>
        </p:nvSpPr>
        <p:spPr>
          <a:xfrm>
            <a:off x="838200" y="1825625"/>
            <a:ext cx="4495800" cy="4351338"/>
          </a:xfrm>
        </p:spPr>
        <p:txBody>
          <a:bodyPr/>
          <a:lstStyle/>
          <a:p>
            <a:r>
              <a:rPr lang="zh-CN" altLang="en-US" dirty="0"/>
              <a:t>专为商务人士准备的解决商业模式提案和构建的实用性图书，通俗易懂的经典商务模式解说，百强企业和商学院都在使用的指南宝典理念输出。高效经营、利润提升、图解化、精细化、实用化。</a:t>
            </a:r>
          </a:p>
        </p:txBody>
      </p:sp>
      <p:pic>
        <p:nvPicPr>
          <p:cNvPr id="2050" name="Picture 2" descr="å¾è§£åä¸æ¨¡å¼ ä¼ä¸å¦ä½é«æç»è¥ æé«å©æ¶¦&#10;è§£è¯»åä¸æ¨¡å¼æå»º æé æ°åä¸æ¨¡å¼æå·§æå æä½ æç»´ç¿»æ° æ¡ä¾å¾è§£ ç»è¥æç¥ æå·§åæ å¼å¯æ°åä¸æ¨¡å¼æªæ¥å¯ç  åæä¼å¤ä¼ä¸åå±æ°è¶å¿">
            <a:extLst>
              <a:ext uri="{FF2B5EF4-FFF2-40B4-BE49-F238E27FC236}">
                <a16:creationId xmlns:a16="http://schemas.microsoft.com/office/drawing/2014/main" id="{24EBC3BE-467D-46FA-B535-AF5F95216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2278"/>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581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70FD5-B9FB-4D99-83FB-AA04DA394FB7}"/>
              </a:ext>
            </a:extLst>
          </p:cNvPr>
          <p:cNvSpPr>
            <a:spLocks noGrp="1"/>
          </p:cNvSpPr>
          <p:nvPr>
            <p:ph type="title"/>
          </p:nvPr>
        </p:nvSpPr>
        <p:spPr>
          <a:xfrm>
            <a:off x="838200" y="365125"/>
            <a:ext cx="5745480" cy="1325563"/>
          </a:xfrm>
        </p:spPr>
        <p:txBody>
          <a:bodyPr/>
          <a:lstStyle/>
          <a:p>
            <a:r>
              <a:rPr lang="zh-CN" altLang="en-US" dirty="0"/>
              <a:t>财务管理</a:t>
            </a:r>
          </a:p>
        </p:txBody>
      </p:sp>
      <p:sp>
        <p:nvSpPr>
          <p:cNvPr id="3" name="内容占位符 2">
            <a:extLst>
              <a:ext uri="{FF2B5EF4-FFF2-40B4-BE49-F238E27FC236}">
                <a16:creationId xmlns:a16="http://schemas.microsoft.com/office/drawing/2014/main" id="{B5A47D88-BA75-4A2A-BF2B-9234AEEF8A7F}"/>
              </a:ext>
            </a:extLst>
          </p:cNvPr>
          <p:cNvSpPr>
            <a:spLocks noGrp="1"/>
          </p:cNvSpPr>
          <p:nvPr>
            <p:ph idx="1"/>
          </p:nvPr>
        </p:nvSpPr>
        <p:spPr>
          <a:xfrm>
            <a:off x="838200" y="1825625"/>
            <a:ext cx="5554649" cy="4351338"/>
          </a:xfrm>
        </p:spPr>
        <p:txBody>
          <a:bodyPr/>
          <a:lstStyle/>
          <a:p>
            <a:r>
              <a:rPr lang="zh-CN" altLang="en-US" dirty="0"/>
              <a:t>财务报表、财务比率、科技创业公司财务指标、数字价值创造、与产品或市场相匹配的战略、融资策略等</a:t>
            </a:r>
          </a:p>
        </p:txBody>
      </p:sp>
      <p:pic>
        <p:nvPicPr>
          <p:cNvPr id="1026" name="Picture 2" descr="https://s3.cn-north-1.amazonaws.com.cn/sitbweb-cn/content/B07JZ9HRVT/images/cover.jpg">
            <a:extLst>
              <a:ext uri="{FF2B5EF4-FFF2-40B4-BE49-F238E27FC236}">
                <a16:creationId xmlns:a16="http://schemas.microsoft.com/office/drawing/2014/main" id="{8C72B49F-F07A-49CA-A46A-690317294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675" y="0"/>
            <a:ext cx="514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77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AB932-1408-4B03-869D-B39F5E8FF960}"/>
              </a:ext>
            </a:extLst>
          </p:cNvPr>
          <p:cNvSpPr>
            <a:spLocks noGrp="1"/>
          </p:cNvSpPr>
          <p:nvPr>
            <p:ph type="title"/>
          </p:nvPr>
        </p:nvSpPr>
        <p:spPr>
          <a:xfrm>
            <a:off x="5143500" y="365125"/>
            <a:ext cx="1904999" cy="1325563"/>
          </a:xfrm>
        </p:spPr>
        <p:txBody>
          <a:bodyPr/>
          <a:lstStyle/>
          <a:p>
            <a:r>
              <a:rPr lang="zh-CN" altLang="en-US" dirty="0"/>
              <a:t>创业梦想</a:t>
            </a:r>
          </a:p>
        </p:txBody>
      </p:sp>
      <p:sp>
        <p:nvSpPr>
          <p:cNvPr id="3" name="内容占位符 2">
            <a:extLst>
              <a:ext uri="{FF2B5EF4-FFF2-40B4-BE49-F238E27FC236}">
                <a16:creationId xmlns:a16="http://schemas.microsoft.com/office/drawing/2014/main" id="{0F04A0A3-DCDA-4913-AF65-DE80EA55733C}"/>
              </a:ext>
            </a:extLst>
          </p:cNvPr>
          <p:cNvSpPr>
            <a:spLocks noGrp="1"/>
          </p:cNvSpPr>
          <p:nvPr>
            <p:ph idx="1"/>
          </p:nvPr>
        </p:nvSpPr>
        <p:spPr>
          <a:xfrm>
            <a:off x="4985468" y="1825624"/>
            <a:ext cx="2063031" cy="5032375"/>
          </a:xfrm>
        </p:spPr>
        <p:txBody>
          <a:bodyPr>
            <a:normAutofit fontScale="70000" lnSpcReduction="20000"/>
          </a:bodyPr>
          <a:lstStyle/>
          <a:p>
            <a:r>
              <a:rPr lang="zh-CN" altLang="en-US" dirty="0">
                <a:latin typeface="宋体" panose="02010600030101010101" pitchFamily="2" charset="-122"/>
                <a:ea typeface="宋体" panose="02010600030101010101" pitchFamily="2" charset="-122"/>
              </a:rPr>
              <a:t>挑战不可能的事，绝对是一种乐趣！</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包括： 招聘人员及建立团队、文化和价值观的策略； 如何推销你的公司，确保资金充裕并恰当分配股权； 有效开展业务的方法与路径； 风险投资者如何看待和评价初创企业，以及他们对创业者的建议； 风险投资者与企业创始人所经历的危难险境和商战故事。</a:t>
            </a:r>
          </a:p>
        </p:txBody>
      </p:sp>
      <p:pic>
        <p:nvPicPr>
          <p:cNvPr id="1026" name="Picture 2" descr="https://images-na.ssl-images-amazon.com/images/I/617xmGqU7oL.jpg">
            <a:extLst>
              <a:ext uri="{FF2B5EF4-FFF2-40B4-BE49-F238E27FC236}">
                <a16:creationId xmlns:a16="http://schemas.microsoft.com/office/drawing/2014/main" id="{4BB3047B-DDF7-4C49-8BC8-E35759FB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s3.cn-north-1.amazonaws.com.cn/sitbweb-cn/content/B07DVGM1J5/resources/983972980">
            <a:extLst>
              <a:ext uri="{FF2B5EF4-FFF2-40B4-BE49-F238E27FC236}">
                <a16:creationId xmlns:a16="http://schemas.microsoft.com/office/drawing/2014/main" id="{A613A47A-C445-4820-88A9-F6C2BEC9B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60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3BE72E-D21E-4253-BBAB-38965BA3C9F8}"/>
              </a:ext>
            </a:extLst>
          </p:cNvPr>
          <p:cNvSpPr>
            <a:spLocks noGrp="1"/>
          </p:cNvSpPr>
          <p:nvPr>
            <p:ph type="title"/>
          </p:nvPr>
        </p:nvSpPr>
        <p:spPr>
          <a:xfrm>
            <a:off x="5343277" y="365125"/>
            <a:ext cx="2226364" cy="1325563"/>
          </a:xfrm>
        </p:spPr>
        <p:txBody>
          <a:bodyPr/>
          <a:lstStyle/>
          <a:p>
            <a:r>
              <a:rPr lang="zh-CN" altLang="en-US" dirty="0"/>
              <a:t>筹资</a:t>
            </a:r>
          </a:p>
        </p:txBody>
      </p:sp>
      <p:sp>
        <p:nvSpPr>
          <p:cNvPr id="3" name="内容占位符 2">
            <a:extLst>
              <a:ext uri="{FF2B5EF4-FFF2-40B4-BE49-F238E27FC236}">
                <a16:creationId xmlns:a16="http://schemas.microsoft.com/office/drawing/2014/main" id="{7512B7BC-71CE-47C8-8585-42B53BD03323}"/>
              </a:ext>
            </a:extLst>
          </p:cNvPr>
          <p:cNvSpPr>
            <a:spLocks noGrp="1"/>
          </p:cNvSpPr>
          <p:nvPr>
            <p:ph idx="1"/>
          </p:nvPr>
        </p:nvSpPr>
        <p:spPr>
          <a:xfrm>
            <a:off x="5464174" y="1825625"/>
            <a:ext cx="1954393" cy="4351338"/>
          </a:xfrm>
        </p:spPr>
        <p:txBody>
          <a:bodyPr/>
          <a:lstStyle/>
          <a:p>
            <a:r>
              <a:rPr lang="zh-CN" altLang="en-US" dirty="0"/>
              <a:t>向客户融资等方法</a:t>
            </a:r>
          </a:p>
        </p:txBody>
      </p:sp>
      <p:pic>
        <p:nvPicPr>
          <p:cNvPr id="10242" name="Picture 2" descr="https://images-na.ssl-images-amazon.com/images/I/71HyfRVVN7L.jpg">
            <a:extLst>
              <a:ext uri="{FF2B5EF4-FFF2-40B4-BE49-F238E27FC236}">
                <a16:creationId xmlns:a16="http://schemas.microsoft.com/office/drawing/2014/main" id="{06D231C8-3AA8-4144-B858-90262447E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641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images-na.ssl-images-amazon.com/images/I/61UblAevgfL.jpg">
            <a:extLst>
              <a:ext uri="{FF2B5EF4-FFF2-40B4-BE49-F238E27FC236}">
                <a16:creationId xmlns:a16="http://schemas.microsoft.com/office/drawing/2014/main" id="{1E7784CA-ADA6-421B-9940-535CA528A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037" y="0"/>
            <a:ext cx="4525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774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873E1-E99D-4B5E-B620-1C5AD7E5126D}"/>
              </a:ext>
            </a:extLst>
          </p:cNvPr>
          <p:cNvSpPr>
            <a:spLocks noGrp="1"/>
          </p:cNvSpPr>
          <p:nvPr>
            <p:ph type="title"/>
          </p:nvPr>
        </p:nvSpPr>
        <p:spPr/>
        <p:txBody>
          <a:bodyPr/>
          <a:lstStyle/>
          <a:p>
            <a:r>
              <a:rPr lang="zh-CN" altLang="en-US" dirty="0"/>
              <a:t>创业一次就成功</a:t>
            </a:r>
          </a:p>
        </p:txBody>
      </p:sp>
      <p:sp>
        <p:nvSpPr>
          <p:cNvPr id="3" name="内容占位符 2">
            <a:extLst>
              <a:ext uri="{FF2B5EF4-FFF2-40B4-BE49-F238E27FC236}">
                <a16:creationId xmlns:a16="http://schemas.microsoft.com/office/drawing/2014/main" id="{CB33198C-E9E9-4864-9285-C8721C51183D}"/>
              </a:ext>
            </a:extLst>
          </p:cNvPr>
          <p:cNvSpPr>
            <a:spLocks noGrp="1"/>
          </p:cNvSpPr>
          <p:nvPr>
            <p:ph idx="1"/>
          </p:nvPr>
        </p:nvSpPr>
        <p:spPr>
          <a:xfrm>
            <a:off x="838200" y="1825625"/>
            <a:ext cx="6150997" cy="4351338"/>
          </a:xfrm>
        </p:spPr>
        <p:txBody>
          <a:bodyPr>
            <a:normAutofit lnSpcReduction="10000"/>
          </a:bodyPr>
          <a:lstStyle/>
          <a:p>
            <a:r>
              <a:rPr lang="zh-CN" altLang="en-US" dirty="0"/>
              <a:t>想要</a:t>
            </a:r>
            <a:r>
              <a:rPr lang="en-US" altLang="zh-CN" dirty="0"/>
              <a:t>《</a:t>
            </a:r>
            <a:r>
              <a:rPr lang="zh-CN" altLang="en-US" dirty="0"/>
              <a:t>创业一次就成功</a:t>
            </a:r>
            <a:r>
              <a:rPr lang="en-US" altLang="zh-CN" dirty="0"/>
              <a:t>》</a:t>
            </a:r>
            <a:r>
              <a:rPr lang="zh-CN" altLang="en-US" dirty="0"/>
              <a:t>，选择投资项目时，是做自己擅长的还是做市场需求的？为了分担风险，应当独自创业，还是找个创业伙伴？创业初期，是先搭建一个完整的组织架构还是摸着石头过河？雇用人才，是找能干的人还是找适合的？以现有资金，是建立一个小企业还是通过贷款一下子铺开做大？</a:t>
            </a:r>
            <a:r>
              <a:rPr lang="en-US" altLang="zh-CN" dirty="0"/>
              <a:t>……</a:t>
            </a:r>
            <a:r>
              <a:rPr lang="zh-CN" altLang="en-US" dirty="0"/>
              <a:t>国际创业教父迈克尔</a:t>
            </a:r>
            <a:r>
              <a:rPr lang="en-US" altLang="zh-CN" dirty="0"/>
              <a:t>·</a:t>
            </a:r>
            <a:r>
              <a:rPr lang="zh-CN" altLang="en-US" dirty="0"/>
              <a:t>格伯</a:t>
            </a:r>
            <a:r>
              <a:rPr lang="en-US" altLang="zh-CN" dirty="0"/>
              <a:t>《</a:t>
            </a:r>
            <a:r>
              <a:rPr lang="zh-CN" altLang="en-US" dirty="0"/>
              <a:t>创业一次就成功</a:t>
            </a:r>
            <a:r>
              <a:rPr lang="en-US" altLang="zh-CN" dirty="0"/>
              <a:t>》</a:t>
            </a:r>
            <a:r>
              <a:rPr lang="zh-CN" altLang="en-US" dirty="0"/>
              <a:t>，解答创业人士所有困惑，拆掉思维的墙，让你的企业</a:t>
            </a:r>
            <a:r>
              <a:rPr lang="en-US" altLang="zh-CN" dirty="0"/>
              <a:t>2</a:t>
            </a:r>
            <a:r>
              <a:rPr lang="zh-CN" altLang="en-US" dirty="0"/>
              <a:t>年成活，</a:t>
            </a:r>
            <a:r>
              <a:rPr lang="en-US" altLang="zh-CN" dirty="0"/>
              <a:t>5</a:t>
            </a:r>
            <a:r>
              <a:rPr lang="zh-CN" altLang="en-US" dirty="0"/>
              <a:t>年成长！</a:t>
            </a:r>
          </a:p>
        </p:txBody>
      </p:sp>
      <p:pic>
        <p:nvPicPr>
          <p:cNvPr id="2050" name="Picture 2" descr="https://images-na.ssl-images-amazon.com/images/I/61gNjzrVT1L.jpg">
            <a:extLst>
              <a:ext uri="{FF2B5EF4-FFF2-40B4-BE49-F238E27FC236}">
                <a16:creationId xmlns:a16="http://schemas.microsoft.com/office/drawing/2014/main" id="{4AFDE65D-FE58-445B-B8B8-F0FE2A64E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0"/>
            <a:ext cx="4806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83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CF015-DDE0-43A9-BD01-22093880B326}"/>
              </a:ext>
            </a:extLst>
          </p:cNvPr>
          <p:cNvSpPr>
            <a:spLocks noGrp="1"/>
          </p:cNvSpPr>
          <p:nvPr>
            <p:ph type="title"/>
          </p:nvPr>
        </p:nvSpPr>
        <p:spPr>
          <a:xfrm>
            <a:off x="838200" y="365125"/>
            <a:ext cx="4035950" cy="1325563"/>
          </a:xfrm>
        </p:spPr>
        <p:txBody>
          <a:bodyPr/>
          <a:lstStyle/>
          <a:p>
            <a:r>
              <a:rPr lang="zh-CN" altLang="en-US" dirty="0"/>
              <a:t>需要商业计划？</a:t>
            </a:r>
          </a:p>
        </p:txBody>
      </p:sp>
      <p:sp>
        <p:nvSpPr>
          <p:cNvPr id="3" name="内容占位符 2">
            <a:extLst>
              <a:ext uri="{FF2B5EF4-FFF2-40B4-BE49-F238E27FC236}">
                <a16:creationId xmlns:a16="http://schemas.microsoft.com/office/drawing/2014/main" id="{ACA18179-4336-43F6-9EB1-AD6EAF18AE62}"/>
              </a:ext>
            </a:extLst>
          </p:cNvPr>
          <p:cNvSpPr>
            <a:spLocks noGrp="1"/>
          </p:cNvSpPr>
          <p:nvPr>
            <p:ph idx="1"/>
          </p:nvPr>
        </p:nvSpPr>
        <p:spPr>
          <a:xfrm>
            <a:off x="838200" y="1825625"/>
            <a:ext cx="5856798" cy="4351338"/>
          </a:xfrm>
        </p:spPr>
        <p:txBody>
          <a:bodyPr/>
          <a:lstStyle/>
          <a:p>
            <a:r>
              <a:rPr lang="zh-CN" altLang="en-US" dirty="0"/>
              <a:t>不按常理出牌的创业者更容易成功</a:t>
            </a:r>
          </a:p>
        </p:txBody>
      </p:sp>
      <p:pic>
        <p:nvPicPr>
          <p:cNvPr id="4" name="图片 3">
            <a:extLst>
              <a:ext uri="{FF2B5EF4-FFF2-40B4-BE49-F238E27FC236}">
                <a16:creationId xmlns:a16="http://schemas.microsoft.com/office/drawing/2014/main" id="{956145FD-8FF3-4BEB-96A2-6FB90AB92FF0}"/>
              </a:ext>
            </a:extLst>
          </p:cNvPr>
          <p:cNvPicPr>
            <a:picLocks noChangeAspect="1"/>
          </p:cNvPicPr>
          <p:nvPr/>
        </p:nvPicPr>
        <p:blipFill>
          <a:blip r:embed="rId3"/>
          <a:stretch>
            <a:fillRect/>
          </a:stretch>
        </p:blipFill>
        <p:spPr>
          <a:xfrm>
            <a:off x="7222435" y="0"/>
            <a:ext cx="4969565" cy="6858000"/>
          </a:xfrm>
          <a:prstGeom prst="rect">
            <a:avLst/>
          </a:prstGeom>
        </p:spPr>
      </p:pic>
      <p:pic>
        <p:nvPicPr>
          <p:cNvPr id="5" name="图片 4">
            <a:extLst>
              <a:ext uri="{FF2B5EF4-FFF2-40B4-BE49-F238E27FC236}">
                <a16:creationId xmlns:a16="http://schemas.microsoft.com/office/drawing/2014/main" id="{7D9D1EF0-22E7-4B59-8668-8C47897C5757}"/>
              </a:ext>
            </a:extLst>
          </p:cNvPr>
          <p:cNvPicPr>
            <a:picLocks noChangeAspect="1"/>
          </p:cNvPicPr>
          <p:nvPr/>
        </p:nvPicPr>
        <p:blipFill>
          <a:blip r:embed="rId4"/>
          <a:stretch>
            <a:fillRect/>
          </a:stretch>
        </p:blipFill>
        <p:spPr>
          <a:xfrm>
            <a:off x="341776" y="3152753"/>
            <a:ext cx="6505623" cy="3024210"/>
          </a:xfrm>
          <a:prstGeom prst="rect">
            <a:avLst/>
          </a:prstGeom>
        </p:spPr>
      </p:pic>
    </p:spTree>
    <p:extLst>
      <p:ext uri="{BB962C8B-B14F-4D97-AF65-F5344CB8AC3E}">
        <p14:creationId xmlns:p14="http://schemas.microsoft.com/office/powerpoint/2010/main" val="2300404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F4158-D91D-4025-8E11-226F662F296B}"/>
              </a:ext>
            </a:extLst>
          </p:cNvPr>
          <p:cNvSpPr>
            <a:spLocks noGrp="1"/>
          </p:cNvSpPr>
          <p:nvPr>
            <p:ph type="title"/>
          </p:nvPr>
        </p:nvSpPr>
        <p:spPr>
          <a:xfrm>
            <a:off x="838200" y="365125"/>
            <a:ext cx="5968117" cy="1325563"/>
          </a:xfrm>
        </p:spPr>
        <p:txBody>
          <a:bodyPr/>
          <a:lstStyle/>
          <a:p>
            <a:r>
              <a:rPr lang="zh-CN" altLang="en-US" dirty="0"/>
              <a:t>古人的智慧</a:t>
            </a:r>
          </a:p>
        </p:txBody>
      </p:sp>
      <p:sp>
        <p:nvSpPr>
          <p:cNvPr id="3" name="内容占位符 2">
            <a:extLst>
              <a:ext uri="{FF2B5EF4-FFF2-40B4-BE49-F238E27FC236}">
                <a16:creationId xmlns:a16="http://schemas.microsoft.com/office/drawing/2014/main" id="{323D50E7-638E-4AEA-A688-B39D10E9EF01}"/>
              </a:ext>
            </a:extLst>
          </p:cNvPr>
          <p:cNvSpPr>
            <a:spLocks noGrp="1"/>
          </p:cNvSpPr>
          <p:nvPr>
            <p:ph idx="1"/>
          </p:nvPr>
        </p:nvSpPr>
        <p:spPr>
          <a:xfrm>
            <a:off x="838200" y="1825625"/>
            <a:ext cx="5832944" cy="4351338"/>
          </a:xfrm>
        </p:spPr>
        <p:txBody>
          <a:bodyPr/>
          <a:lstStyle/>
          <a:p>
            <a:r>
              <a:rPr lang="zh-CN" altLang="en-US" dirty="0"/>
              <a:t>人往低处走：</a:t>
            </a:r>
            <a:r>
              <a:rPr lang="en-US" altLang="zh-CN" dirty="0"/>
              <a:t>《</a:t>
            </a:r>
            <a:r>
              <a:rPr lang="zh-CN" altLang="en-US" dirty="0"/>
              <a:t>老子</a:t>
            </a:r>
            <a:r>
              <a:rPr lang="en-US" altLang="zh-CN" dirty="0"/>
              <a:t>》</a:t>
            </a:r>
            <a:r>
              <a:rPr lang="zh-CN" altLang="en-US" dirty="0"/>
              <a:t>天下第一</a:t>
            </a:r>
            <a:endParaRPr lang="en-US" altLang="zh-CN" dirty="0"/>
          </a:p>
          <a:p>
            <a:r>
              <a:rPr lang="zh-CN" altLang="en-US" dirty="0"/>
              <a:t>死生有命，富贵在天：</a:t>
            </a:r>
            <a:r>
              <a:rPr lang="en-US" altLang="zh-CN" dirty="0"/>
              <a:t>《</a:t>
            </a:r>
            <a:r>
              <a:rPr lang="zh-CN" altLang="en-US" dirty="0"/>
              <a:t>周易</a:t>
            </a:r>
            <a:r>
              <a:rPr lang="en-US" altLang="zh-CN" dirty="0"/>
              <a:t>》</a:t>
            </a:r>
            <a:r>
              <a:rPr lang="zh-CN" altLang="en-US" dirty="0"/>
              <a:t>的自然哲学</a:t>
            </a:r>
            <a:endParaRPr lang="en-US" altLang="zh-CN" dirty="0"/>
          </a:p>
          <a:p>
            <a:r>
              <a:rPr lang="zh-CN" altLang="en-US" dirty="0"/>
              <a:t>唯一的规则：</a:t>
            </a:r>
            <a:r>
              <a:rPr lang="en-US" altLang="zh-CN" dirty="0"/>
              <a:t>《</a:t>
            </a:r>
            <a:r>
              <a:rPr lang="zh-CN" altLang="en-US" dirty="0"/>
              <a:t>孙子</a:t>
            </a:r>
            <a:r>
              <a:rPr lang="en-US" altLang="zh-CN" dirty="0"/>
              <a:t>》</a:t>
            </a:r>
            <a:r>
              <a:rPr lang="zh-CN" altLang="en-US" dirty="0"/>
              <a:t>的斗争哲学</a:t>
            </a:r>
            <a:endParaRPr lang="en-US" altLang="zh-CN" dirty="0"/>
          </a:p>
          <a:p>
            <a:r>
              <a:rPr lang="zh-CN" altLang="en-US" dirty="0"/>
              <a:t>去圣乃得真孔子：</a:t>
            </a:r>
            <a:r>
              <a:rPr lang="en-US" altLang="zh-CN" dirty="0"/>
              <a:t>《</a:t>
            </a:r>
            <a:r>
              <a:rPr lang="zh-CN" altLang="en-US" dirty="0"/>
              <a:t>论语</a:t>
            </a:r>
            <a:r>
              <a:rPr lang="en-US" altLang="zh-CN" dirty="0"/>
              <a:t>》</a:t>
            </a:r>
            <a:r>
              <a:rPr lang="zh-CN" altLang="en-US" dirty="0"/>
              <a:t>纵横读</a:t>
            </a:r>
          </a:p>
        </p:txBody>
      </p:sp>
      <p:pic>
        <p:nvPicPr>
          <p:cNvPr id="2050" name="Picture 2" descr="https://s3.cn-north-1.amazonaws.com.cn/sitbweb-cn/content/B01ANFW2ZC/resources/1339859729">
            <a:extLst>
              <a:ext uri="{FF2B5EF4-FFF2-40B4-BE49-F238E27FC236}">
                <a16:creationId xmlns:a16="http://schemas.microsoft.com/office/drawing/2014/main" id="{03530499-8303-4226-A552-9C108F787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713" y="0"/>
            <a:ext cx="5094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48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4AA08-B531-43E9-B850-B74FCFDB0AA1}"/>
              </a:ext>
            </a:extLst>
          </p:cNvPr>
          <p:cNvSpPr>
            <a:spLocks noGrp="1"/>
          </p:cNvSpPr>
          <p:nvPr>
            <p:ph type="title"/>
          </p:nvPr>
        </p:nvSpPr>
        <p:spPr>
          <a:xfrm>
            <a:off x="5143500" y="500062"/>
            <a:ext cx="1877568" cy="1325563"/>
          </a:xfrm>
        </p:spPr>
        <p:txBody>
          <a:bodyPr/>
          <a:lstStyle/>
          <a:p>
            <a:r>
              <a:rPr lang="zh-CN" altLang="en-US" dirty="0"/>
              <a:t>融资</a:t>
            </a:r>
          </a:p>
        </p:txBody>
      </p:sp>
      <p:sp>
        <p:nvSpPr>
          <p:cNvPr id="3" name="内容占位符 2">
            <a:extLst>
              <a:ext uri="{FF2B5EF4-FFF2-40B4-BE49-F238E27FC236}">
                <a16:creationId xmlns:a16="http://schemas.microsoft.com/office/drawing/2014/main" id="{4FF3F2D6-A975-4F55-8204-9E04979A2634}"/>
              </a:ext>
            </a:extLst>
          </p:cNvPr>
          <p:cNvSpPr>
            <a:spLocks noGrp="1"/>
          </p:cNvSpPr>
          <p:nvPr>
            <p:ph idx="1"/>
          </p:nvPr>
        </p:nvSpPr>
        <p:spPr>
          <a:xfrm>
            <a:off x="5143499" y="1825624"/>
            <a:ext cx="1877569" cy="5032375"/>
          </a:xfrm>
        </p:spPr>
        <p:txBody>
          <a:bodyPr>
            <a:normAutofit fontScale="77500" lnSpcReduction="20000"/>
          </a:bodyPr>
          <a:lstStyle/>
          <a:p>
            <a:r>
              <a:rPr lang="zh-CN" altLang="en-US" dirty="0"/>
              <a:t>在介绍如何构建企业资本结构和法律结构的基础上，针对初创企业融资和发展中企业融资的问题分别进行了介绍；其次介绍了私募、商业借贷、租赁、保理、政府项目、合资、加盟、特许、共有品</a:t>
            </a:r>
            <a:r>
              <a:rPr lang="en-US" altLang="zh-CN" dirty="0"/>
              <a:t>-</a:t>
            </a:r>
            <a:r>
              <a:rPr lang="zh-CN" altLang="en-US" dirty="0"/>
              <a:t>牌、并购等各种筹资方式</a:t>
            </a:r>
          </a:p>
        </p:txBody>
      </p:sp>
      <p:pic>
        <p:nvPicPr>
          <p:cNvPr id="1026" name="Picture 2" descr="https://images-na.ssl-images-amazon.com/images/I/51d7bbSD8QL.jpg">
            <a:extLst>
              <a:ext uri="{FF2B5EF4-FFF2-40B4-BE49-F238E27FC236}">
                <a16:creationId xmlns:a16="http://schemas.microsoft.com/office/drawing/2014/main" id="{35BF1451-72C0-44BE-8FE1-D4FF63D84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069" y="0"/>
            <a:ext cx="51709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cn-north-1.amazonaws.com.cn/sitbweb-cn/content/B07FC68GFF/images/cover.jpg">
            <a:extLst>
              <a:ext uri="{FF2B5EF4-FFF2-40B4-BE49-F238E27FC236}">
                <a16:creationId xmlns:a16="http://schemas.microsoft.com/office/drawing/2014/main" id="{7BED12A1-0ABB-4A19-8EB8-B4CE1C5DE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169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A9487-E122-433D-90ED-27FAC8F59589}"/>
              </a:ext>
            </a:extLst>
          </p:cNvPr>
          <p:cNvSpPr>
            <a:spLocks noGrp="1"/>
          </p:cNvSpPr>
          <p:nvPr>
            <p:ph type="title"/>
          </p:nvPr>
        </p:nvSpPr>
        <p:spPr>
          <a:xfrm>
            <a:off x="838200" y="365125"/>
            <a:ext cx="4495800" cy="1325563"/>
          </a:xfrm>
        </p:spPr>
        <p:txBody>
          <a:bodyPr/>
          <a:lstStyle/>
          <a:p>
            <a:r>
              <a:rPr lang="zh-CN" altLang="en-US" dirty="0"/>
              <a:t>风投的技术</a:t>
            </a:r>
          </a:p>
        </p:txBody>
      </p:sp>
      <p:sp>
        <p:nvSpPr>
          <p:cNvPr id="3" name="内容占位符 2">
            <a:extLst>
              <a:ext uri="{FF2B5EF4-FFF2-40B4-BE49-F238E27FC236}">
                <a16:creationId xmlns:a16="http://schemas.microsoft.com/office/drawing/2014/main" id="{248238C4-83F6-4534-977B-896F433AE8C5}"/>
              </a:ext>
            </a:extLst>
          </p:cNvPr>
          <p:cNvSpPr>
            <a:spLocks noGrp="1"/>
          </p:cNvSpPr>
          <p:nvPr>
            <p:ph idx="1"/>
          </p:nvPr>
        </p:nvSpPr>
        <p:spPr>
          <a:xfrm>
            <a:off x="838200" y="1825625"/>
            <a:ext cx="4495800" cy="4351338"/>
          </a:xfrm>
        </p:spPr>
        <p:txBody>
          <a:bodyPr/>
          <a:lstStyle/>
          <a:p>
            <a:r>
              <a:rPr lang="zh-CN" altLang="en-US" dirty="0"/>
              <a:t>系统深入地介绍了风险投资交易的整个过程，并围绕交易双方、交易动机和风险投资资金如何运作等内容展开。</a:t>
            </a:r>
          </a:p>
        </p:txBody>
      </p:sp>
      <p:pic>
        <p:nvPicPr>
          <p:cNvPr id="4" name="Picture 4" descr="https://images-na.ssl-images-amazon.com/images/I/61wIr1Lc2DL.jpg">
            <a:extLst>
              <a:ext uri="{FF2B5EF4-FFF2-40B4-BE49-F238E27FC236}">
                <a16:creationId xmlns:a16="http://schemas.microsoft.com/office/drawing/2014/main" id="{8B3AA534-44A6-4131-9391-3291546C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77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0C160-B84C-428E-8FAB-D4EB2635BAC6}"/>
              </a:ext>
            </a:extLst>
          </p:cNvPr>
          <p:cNvSpPr>
            <a:spLocks noGrp="1"/>
          </p:cNvSpPr>
          <p:nvPr>
            <p:ph type="title"/>
          </p:nvPr>
        </p:nvSpPr>
        <p:spPr>
          <a:xfrm>
            <a:off x="5143500" y="365125"/>
            <a:ext cx="2241550" cy="1325563"/>
          </a:xfrm>
        </p:spPr>
        <p:txBody>
          <a:bodyPr>
            <a:noAutofit/>
          </a:bodyPr>
          <a:lstStyle/>
          <a:p>
            <a:r>
              <a:rPr lang="zh-CN" altLang="en-US" sz="4000" dirty="0"/>
              <a:t>天使投资</a:t>
            </a:r>
          </a:p>
        </p:txBody>
      </p:sp>
      <p:sp>
        <p:nvSpPr>
          <p:cNvPr id="3" name="内容占位符 2">
            <a:extLst>
              <a:ext uri="{FF2B5EF4-FFF2-40B4-BE49-F238E27FC236}">
                <a16:creationId xmlns:a16="http://schemas.microsoft.com/office/drawing/2014/main" id="{72AFC92B-A2B9-4F0D-AE44-0E53B9B0D6E1}"/>
              </a:ext>
            </a:extLst>
          </p:cNvPr>
          <p:cNvSpPr>
            <a:spLocks noGrp="1"/>
          </p:cNvSpPr>
          <p:nvPr>
            <p:ph idx="1"/>
          </p:nvPr>
        </p:nvSpPr>
        <p:spPr>
          <a:xfrm>
            <a:off x="5143500" y="1825624"/>
            <a:ext cx="2241550" cy="5032375"/>
          </a:xfrm>
        </p:spPr>
        <p:txBody>
          <a:bodyPr>
            <a:normAutofit/>
          </a:bodyPr>
          <a:lstStyle/>
          <a:p>
            <a:r>
              <a:rPr lang="zh-CN" altLang="en-US" dirty="0"/>
              <a:t>好的天使投资人不仅付出财富，而且提供智慧。</a:t>
            </a:r>
            <a:endParaRPr lang="en-US" altLang="zh-CN" dirty="0"/>
          </a:p>
          <a:p>
            <a:r>
              <a:rPr lang="zh-CN" altLang="en-US" dirty="0"/>
              <a:t>在经济动荡的时期，寻找有建设性的优秀天使投资人更具挑战。</a:t>
            </a:r>
          </a:p>
        </p:txBody>
      </p:sp>
      <p:pic>
        <p:nvPicPr>
          <p:cNvPr id="2050" name="Picture 2" descr="https://images-na.ssl-images-amazon.com/images/I/81rQLRdZS0L.jpg">
            <a:extLst>
              <a:ext uri="{FF2B5EF4-FFF2-40B4-BE49-F238E27FC236}">
                <a16:creationId xmlns:a16="http://schemas.microsoft.com/office/drawing/2014/main" id="{508B4FB3-547E-4B86-B009-9FDA4DB4A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050" y="0"/>
            <a:ext cx="4806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cn-north-1.amazonaws.com.cn/sitbweb-cn/content/B06X9DFSLM/resources/1326916200">
            <a:extLst>
              <a:ext uri="{FF2B5EF4-FFF2-40B4-BE49-F238E27FC236}">
                <a16:creationId xmlns:a16="http://schemas.microsoft.com/office/drawing/2014/main" id="{A398F7D9-93BE-40ED-B650-2A5013469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754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B30C2-53BF-49A2-81F7-16B3D474ED33}"/>
              </a:ext>
            </a:extLst>
          </p:cNvPr>
          <p:cNvSpPr>
            <a:spLocks noGrp="1"/>
          </p:cNvSpPr>
          <p:nvPr>
            <p:ph type="title"/>
          </p:nvPr>
        </p:nvSpPr>
        <p:spPr>
          <a:xfrm>
            <a:off x="838200" y="365125"/>
            <a:ext cx="6210300" cy="1325563"/>
          </a:xfrm>
        </p:spPr>
        <p:txBody>
          <a:bodyPr/>
          <a:lstStyle/>
          <a:p>
            <a:r>
              <a:rPr lang="zh-CN" altLang="en-US" dirty="0"/>
              <a:t>富人思维</a:t>
            </a:r>
          </a:p>
        </p:txBody>
      </p:sp>
      <p:sp>
        <p:nvSpPr>
          <p:cNvPr id="3" name="内容占位符 2">
            <a:extLst>
              <a:ext uri="{FF2B5EF4-FFF2-40B4-BE49-F238E27FC236}">
                <a16:creationId xmlns:a16="http://schemas.microsoft.com/office/drawing/2014/main" id="{E03D540D-E37E-4C34-952B-828402E1296B}"/>
              </a:ext>
            </a:extLst>
          </p:cNvPr>
          <p:cNvSpPr>
            <a:spLocks noGrp="1"/>
          </p:cNvSpPr>
          <p:nvPr>
            <p:ph idx="1"/>
          </p:nvPr>
        </p:nvSpPr>
        <p:spPr>
          <a:xfrm>
            <a:off x="469783" y="1825624"/>
            <a:ext cx="6578717" cy="4931707"/>
          </a:xfrm>
        </p:spPr>
        <p:txBody>
          <a:bodyPr>
            <a:normAutofit lnSpcReduction="10000"/>
          </a:bodyPr>
          <a:lstStyle/>
          <a:p>
            <a:r>
              <a:rPr lang="zh-CN" altLang="en-US" dirty="0"/>
              <a:t>通过一系列独特的决策和投资，在</a:t>
            </a:r>
            <a:r>
              <a:rPr lang="zh-CN" altLang="en-US" b="1" dirty="0"/>
              <a:t>天使投资</a:t>
            </a:r>
            <a:r>
              <a:rPr lang="zh-CN" altLang="en-US" dirty="0"/>
              <a:t>领域获得了巨大成功，短短十几年的时间，就让自己获得了超过</a:t>
            </a:r>
            <a:r>
              <a:rPr lang="en-US" altLang="zh-CN" dirty="0"/>
              <a:t>1000</a:t>
            </a:r>
            <a:r>
              <a:rPr lang="zh-CN" altLang="en-US" dirty="0"/>
              <a:t>倍的投资回报，并顺利成为人人羡慕的亿万富翁。</a:t>
            </a:r>
            <a:endParaRPr lang="en-US" altLang="zh-CN" dirty="0"/>
          </a:p>
          <a:p>
            <a:r>
              <a:rPr lang="en-US" altLang="zh-CN" dirty="0"/>
              <a:t>《</a:t>
            </a:r>
            <a:r>
              <a:rPr lang="zh-CN" altLang="en-US" dirty="0"/>
              <a:t>富人思维</a:t>
            </a:r>
            <a:r>
              <a:rPr lang="en-US" altLang="zh-CN" dirty="0"/>
              <a:t>》</a:t>
            </a:r>
            <a:r>
              <a:rPr lang="zh-CN" altLang="en-US" dirty="0"/>
              <a:t>通过对贾森</a:t>
            </a:r>
            <a:r>
              <a:rPr lang="en-US" altLang="zh-CN" dirty="0"/>
              <a:t>·</a:t>
            </a:r>
            <a:r>
              <a:rPr lang="zh-CN" altLang="en-US" dirty="0"/>
              <a:t>卡拉卡尼斯事业发展的回顾，展现了其之所以大获成功的</a:t>
            </a:r>
            <a:r>
              <a:rPr lang="zh-CN" altLang="en-US" b="1" dirty="0"/>
              <a:t>独特思维和决策模型</a:t>
            </a:r>
            <a:r>
              <a:rPr lang="zh-CN" altLang="en-US" dirty="0"/>
              <a:t>，并对人们一生当中很多关键的投资和决策要点提出了自己的建议。对于想要了解富人如何进行工作、思考、生活，并以此指导自身成长的人来说，</a:t>
            </a:r>
            <a:r>
              <a:rPr lang="en-US" altLang="zh-CN" dirty="0"/>
              <a:t>《</a:t>
            </a:r>
            <a:r>
              <a:rPr lang="zh-CN" altLang="en-US" dirty="0"/>
              <a:t>富人思维</a:t>
            </a:r>
            <a:r>
              <a:rPr lang="en-US" altLang="zh-CN" dirty="0"/>
              <a:t>》</a:t>
            </a:r>
            <a:r>
              <a:rPr lang="zh-CN" altLang="en-US" dirty="0"/>
              <a:t>是一本难得的作品。</a:t>
            </a:r>
          </a:p>
        </p:txBody>
      </p:sp>
      <p:pic>
        <p:nvPicPr>
          <p:cNvPr id="1026" name="Picture 2" descr="https://s3.cn-north-1.amazonaws.com.cn/sitbweb-cn/content/B07MDJQ9QB/resources/385395612">
            <a:extLst>
              <a:ext uri="{FF2B5EF4-FFF2-40B4-BE49-F238E27FC236}">
                <a16:creationId xmlns:a16="http://schemas.microsoft.com/office/drawing/2014/main" id="{6665F54F-60AD-4877-A5DC-60C041973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578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F4EA03-9B64-4487-B25F-32A50E4ACC51}"/>
              </a:ext>
            </a:extLst>
          </p:cNvPr>
          <p:cNvSpPr>
            <a:spLocks noGrp="1"/>
          </p:cNvSpPr>
          <p:nvPr>
            <p:ph type="title"/>
          </p:nvPr>
        </p:nvSpPr>
        <p:spPr>
          <a:xfrm>
            <a:off x="5141684" y="365125"/>
            <a:ext cx="1903171" cy="1325563"/>
          </a:xfrm>
        </p:spPr>
        <p:txBody>
          <a:bodyPr/>
          <a:lstStyle/>
          <a:p>
            <a:r>
              <a:rPr lang="zh-CN" altLang="en-US" dirty="0"/>
              <a:t>创业融资</a:t>
            </a:r>
          </a:p>
        </p:txBody>
      </p:sp>
      <p:pic>
        <p:nvPicPr>
          <p:cNvPr id="2050" name="Picture 2" descr="https://s3.cn-north-1.amazonaws.com.cn/sitbweb-cn/content/B00QI7KSPQ/resources/2014425293">
            <a:extLst>
              <a:ext uri="{FF2B5EF4-FFF2-40B4-BE49-F238E27FC236}">
                <a16:creationId xmlns:a16="http://schemas.microsoft.com/office/drawing/2014/main" id="{4F9E3757-C942-43FA-B6F2-6699A851E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5">
            <a:extLst>
              <a:ext uri="{FF2B5EF4-FFF2-40B4-BE49-F238E27FC236}">
                <a16:creationId xmlns:a16="http://schemas.microsoft.com/office/drawing/2014/main" id="{BB37089E-0279-417C-83BB-525C2B30C829}"/>
              </a:ext>
            </a:extLst>
          </p:cNvPr>
          <p:cNvSpPr>
            <a:spLocks noGrp="1"/>
          </p:cNvSpPr>
          <p:nvPr>
            <p:ph idx="1"/>
          </p:nvPr>
        </p:nvSpPr>
        <p:spPr>
          <a:xfrm>
            <a:off x="5200153" y="1825625"/>
            <a:ext cx="1844702" cy="4351338"/>
          </a:xfrm>
        </p:spPr>
        <p:txBody>
          <a:bodyPr/>
          <a:lstStyle/>
          <a:p>
            <a:r>
              <a:rPr lang="zh-CN" altLang="en-US" dirty="0"/>
              <a:t>汇聚改变世界的创业家和天使投资人的真知灼见</a:t>
            </a:r>
          </a:p>
        </p:txBody>
      </p:sp>
      <p:pic>
        <p:nvPicPr>
          <p:cNvPr id="2054" name="Picture 6" descr="https://s3.cn-north-1.amazonaws.com.cn/sitbweb-cn/content/B075FM2T49/resources/1184258145">
            <a:extLst>
              <a:ext uri="{FF2B5EF4-FFF2-40B4-BE49-F238E27FC236}">
                <a16:creationId xmlns:a16="http://schemas.microsoft.com/office/drawing/2014/main" id="{F157A4D2-0E79-49DA-B839-53713931C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 y="0"/>
            <a:ext cx="5146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782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53ECD-C0F2-4AA0-B07B-81D4F5FB688B}"/>
              </a:ext>
            </a:extLst>
          </p:cNvPr>
          <p:cNvSpPr>
            <a:spLocks noGrp="1"/>
          </p:cNvSpPr>
          <p:nvPr>
            <p:ph type="title"/>
          </p:nvPr>
        </p:nvSpPr>
        <p:spPr>
          <a:xfrm>
            <a:off x="4498846" y="365125"/>
            <a:ext cx="2549653" cy="1325563"/>
          </a:xfrm>
        </p:spPr>
        <p:txBody>
          <a:bodyPr/>
          <a:lstStyle/>
          <a:p>
            <a:r>
              <a:rPr lang="zh-CN" altLang="en-US" dirty="0"/>
              <a:t>创业融资</a:t>
            </a:r>
          </a:p>
        </p:txBody>
      </p:sp>
      <p:sp>
        <p:nvSpPr>
          <p:cNvPr id="3" name="内容占位符 2">
            <a:extLst>
              <a:ext uri="{FF2B5EF4-FFF2-40B4-BE49-F238E27FC236}">
                <a16:creationId xmlns:a16="http://schemas.microsoft.com/office/drawing/2014/main" id="{DF5A4B07-0FDE-4F70-881D-CC046F13EDC6}"/>
              </a:ext>
            </a:extLst>
          </p:cNvPr>
          <p:cNvSpPr>
            <a:spLocks noGrp="1"/>
          </p:cNvSpPr>
          <p:nvPr>
            <p:ph idx="1"/>
          </p:nvPr>
        </p:nvSpPr>
        <p:spPr>
          <a:xfrm>
            <a:off x="4498848" y="1825624"/>
            <a:ext cx="2549652" cy="5032375"/>
          </a:xfrm>
        </p:spPr>
        <p:txBody>
          <a:bodyPr/>
          <a:lstStyle/>
          <a:p>
            <a:r>
              <a:rPr lang="zh-CN" altLang="en-US" dirty="0"/>
              <a:t>从撰写商业计划、制定风投投资策略、进行公司估值、如何与风投谈判等各个环节入手，手把手教你如何成功搞定风投。</a:t>
            </a:r>
          </a:p>
        </p:txBody>
      </p:sp>
      <p:pic>
        <p:nvPicPr>
          <p:cNvPr id="1026" name="Picture 2" descr="https://images-na.ssl-images-amazon.com/images/I/61vW%2B%2BdVAlL.jpg">
            <a:extLst>
              <a:ext uri="{FF2B5EF4-FFF2-40B4-BE49-F238E27FC236}">
                <a16:creationId xmlns:a16="http://schemas.microsoft.com/office/drawing/2014/main" id="{5BD95A36-BA43-4EB5-A89E-BC4F8F683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na.ssl-images-amazon.com/images/I/51A%2BwgBlRiL.jpg">
            <a:extLst>
              <a:ext uri="{FF2B5EF4-FFF2-40B4-BE49-F238E27FC236}">
                <a16:creationId xmlns:a16="http://schemas.microsoft.com/office/drawing/2014/main" id="{FDD1A0F0-8900-48B1-B5E5-6DEA540C6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9884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528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5F428-7521-48EE-B33B-393B5D2149B4}"/>
              </a:ext>
            </a:extLst>
          </p:cNvPr>
          <p:cNvSpPr>
            <a:spLocks noGrp="1"/>
          </p:cNvSpPr>
          <p:nvPr>
            <p:ph type="title"/>
          </p:nvPr>
        </p:nvSpPr>
        <p:spPr>
          <a:xfrm>
            <a:off x="838200" y="365125"/>
            <a:ext cx="6212116" cy="1325563"/>
          </a:xfrm>
        </p:spPr>
        <p:txBody>
          <a:bodyPr/>
          <a:lstStyle/>
          <a:p>
            <a:r>
              <a:rPr lang="zh-CN" altLang="en-US" dirty="0"/>
              <a:t>创业经典必读</a:t>
            </a:r>
          </a:p>
        </p:txBody>
      </p:sp>
      <p:sp>
        <p:nvSpPr>
          <p:cNvPr id="3" name="内容占位符 2">
            <a:extLst>
              <a:ext uri="{FF2B5EF4-FFF2-40B4-BE49-F238E27FC236}">
                <a16:creationId xmlns:a16="http://schemas.microsoft.com/office/drawing/2014/main" id="{77E8B1A6-5867-45CC-933A-188793F9B8CE}"/>
              </a:ext>
            </a:extLst>
          </p:cNvPr>
          <p:cNvSpPr>
            <a:spLocks noGrp="1"/>
          </p:cNvSpPr>
          <p:nvPr>
            <p:ph idx="1"/>
          </p:nvPr>
        </p:nvSpPr>
        <p:spPr>
          <a:xfrm>
            <a:off x="838200" y="1825625"/>
            <a:ext cx="6212116" cy="4351338"/>
          </a:xfrm>
        </p:spPr>
        <p:txBody>
          <a:bodyPr/>
          <a:lstStyle/>
          <a:p>
            <a:r>
              <a:rPr lang="zh-CN" altLang="en-US" dirty="0"/>
              <a:t>助你快速掌握获得风险投资的诀窍，成功找到创业推手</a:t>
            </a:r>
            <a:r>
              <a:rPr lang="en-US" altLang="zh-CN" dirty="0"/>
              <a:t>!</a:t>
            </a:r>
            <a:endParaRPr lang="zh-CN" altLang="en-US" dirty="0"/>
          </a:p>
        </p:txBody>
      </p:sp>
      <p:pic>
        <p:nvPicPr>
          <p:cNvPr id="4" name="内容占位符 4">
            <a:extLst>
              <a:ext uri="{FF2B5EF4-FFF2-40B4-BE49-F238E27FC236}">
                <a16:creationId xmlns:a16="http://schemas.microsoft.com/office/drawing/2014/main" id="{B788A5F6-7139-4431-8A14-EF9D54783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316" y="0"/>
            <a:ext cx="5141684" cy="6857999"/>
          </a:xfrm>
          <a:prstGeom prst="rect">
            <a:avLst/>
          </a:prstGeom>
        </p:spPr>
      </p:pic>
    </p:spTree>
    <p:extLst>
      <p:ext uri="{BB962C8B-B14F-4D97-AF65-F5344CB8AC3E}">
        <p14:creationId xmlns:p14="http://schemas.microsoft.com/office/powerpoint/2010/main" val="3663382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AC42D-F546-4376-87EF-689DC5D6CCDB}"/>
              </a:ext>
            </a:extLst>
          </p:cNvPr>
          <p:cNvSpPr>
            <a:spLocks noGrp="1"/>
          </p:cNvSpPr>
          <p:nvPr>
            <p:ph type="title"/>
          </p:nvPr>
        </p:nvSpPr>
        <p:spPr>
          <a:xfrm>
            <a:off x="461394" y="130234"/>
            <a:ext cx="6040772" cy="977114"/>
          </a:xfrm>
        </p:spPr>
        <p:txBody>
          <a:bodyPr>
            <a:normAutofit/>
          </a:bodyPr>
          <a:lstStyle/>
          <a:p>
            <a:r>
              <a:rPr lang="zh-CN" altLang="en-US" dirty="0"/>
              <a:t>股权规则</a:t>
            </a:r>
          </a:p>
        </p:txBody>
      </p:sp>
      <p:sp>
        <p:nvSpPr>
          <p:cNvPr id="3" name="内容占位符 2">
            <a:extLst>
              <a:ext uri="{FF2B5EF4-FFF2-40B4-BE49-F238E27FC236}">
                <a16:creationId xmlns:a16="http://schemas.microsoft.com/office/drawing/2014/main" id="{E1D2CDD5-B8C9-483C-B94A-21E6A86782C3}"/>
              </a:ext>
            </a:extLst>
          </p:cNvPr>
          <p:cNvSpPr>
            <a:spLocks noGrp="1"/>
          </p:cNvSpPr>
          <p:nvPr>
            <p:ph idx="1"/>
          </p:nvPr>
        </p:nvSpPr>
        <p:spPr>
          <a:xfrm>
            <a:off x="251670" y="1107348"/>
            <a:ext cx="6796830" cy="5553511"/>
          </a:xfrm>
        </p:spPr>
        <p:txBody>
          <a:bodyPr>
            <a:normAutofit/>
          </a:bodyPr>
          <a:lstStyle/>
          <a:p>
            <a:r>
              <a:rPr lang="zh-CN" altLang="en-US" dirty="0"/>
              <a:t>创业者基业长青股权法则</a:t>
            </a:r>
            <a:endParaRPr lang="en-US" altLang="zh-CN" dirty="0"/>
          </a:p>
          <a:p>
            <a:r>
              <a:rPr lang="zh-CN" altLang="en-US" b="1" dirty="0"/>
              <a:t>股权</a:t>
            </a:r>
            <a:r>
              <a:rPr lang="zh-CN" altLang="en-US" dirty="0"/>
              <a:t>其实是一种权利，但</a:t>
            </a:r>
            <a:r>
              <a:rPr lang="zh-CN" altLang="en-US" b="1" dirty="0"/>
              <a:t>公司的实际控制权</a:t>
            </a:r>
            <a:r>
              <a:rPr lang="zh-CN" altLang="en-US" dirty="0"/>
              <a:t>则是一种权力。有权力就有斗争，因此围绕公司股权尤其是控股权的斗争连绵起伏、波诡云谲。</a:t>
            </a:r>
            <a:endParaRPr lang="en-US" altLang="zh-CN" dirty="0"/>
          </a:p>
          <a:p>
            <a:r>
              <a:rPr lang="zh-CN" altLang="en-US" dirty="0"/>
              <a:t>前车之鉴，后事之师。自</a:t>
            </a:r>
            <a:r>
              <a:rPr lang="en-US" altLang="zh-CN" dirty="0"/>
              <a:t>1978</a:t>
            </a:r>
            <a:r>
              <a:rPr lang="zh-CN" altLang="en-US" dirty="0"/>
              <a:t>年以来，中国的商业重新萌芽，时至今日仅仅</a:t>
            </a:r>
            <a:r>
              <a:rPr lang="en-US" altLang="zh-CN" dirty="0"/>
              <a:t>40</a:t>
            </a:r>
            <a:r>
              <a:rPr lang="zh-CN" altLang="en-US" dirty="0"/>
              <a:t>年。其中有不少创业者走向辉煌，也有不少创业者一败涂地。个性的东西可能无法改变，但</a:t>
            </a:r>
            <a:r>
              <a:rPr lang="zh-CN" altLang="en-US" b="1" dirty="0"/>
              <a:t>规则的认知和市场的博弈却是每一个创业者必须知晓的。</a:t>
            </a:r>
            <a:r>
              <a:rPr lang="zh-CN" altLang="en-US" dirty="0"/>
              <a:t>未雨绸缪、掌握先机是每一个创业者的必修课。</a:t>
            </a:r>
          </a:p>
        </p:txBody>
      </p:sp>
      <p:pic>
        <p:nvPicPr>
          <p:cNvPr id="2050" name="Picture 2" descr="https://s3.cn-north-1.amazonaws.com.cn/sitbweb-cn/content/B07MKCGPFJ/resources/1430569963">
            <a:extLst>
              <a:ext uri="{FF2B5EF4-FFF2-40B4-BE49-F238E27FC236}">
                <a16:creationId xmlns:a16="http://schemas.microsoft.com/office/drawing/2014/main" id="{47FCD7C0-DD3B-44C5-B2A4-BAFD31E0F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19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03DFB-1225-4E0C-9709-F53D8DEF87AE}"/>
              </a:ext>
            </a:extLst>
          </p:cNvPr>
          <p:cNvSpPr>
            <a:spLocks noGrp="1"/>
          </p:cNvSpPr>
          <p:nvPr>
            <p:ph type="title"/>
          </p:nvPr>
        </p:nvSpPr>
        <p:spPr>
          <a:xfrm>
            <a:off x="838200" y="365125"/>
            <a:ext cx="6659880" cy="1325563"/>
          </a:xfrm>
        </p:spPr>
        <p:txBody>
          <a:bodyPr/>
          <a:lstStyle/>
          <a:p>
            <a:r>
              <a:rPr lang="zh-CN" altLang="en-US" dirty="0"/>
              <a:t>以弱胜强</a:t>
            </a:r>
          </a:p>
        </p:txBody>
      </p:sp>
      <p:sp>
        <p:nvSpPr>
          <p:cNvPr id="3" name="内容占位符 2">
            <a:extLst>
              <a:ext uri="{FF2B5EF4-FFF2-40B4-BE49-F238E27FC236}">
                <a16:creationId xmlns:a16="http://schemas.microsoft.com/office/drawing/2014/main" id="{5CB6A42D-F9C8-48C4-ACA1-3F499ABD7EF9}"/>
              </a:ext>
            </a:extLst>
          </p:cNvPr>
          <p:cNvSpPr>
            <a:spLocks noGrp="1"/>
          </p:cNvSpPr>
          <p:nvPr>
            <p:ph idx="1"/>
          </p:nvPr>
        </p:nvSpPr>
        <p:spPr>
          <a:xfrm>
            <a:off x="838200" y="1825625"/>
            <a:ext cx="6659880" cy="4351338"/>
          </a:xfrm>
        </p:spPr>
        <p:txBody>
          <a:bodyPr/>
          <a:lstStyle/>
          <a:p>
            <a:r>
              <a:rPr lang="zh-CN" altLang="en-US" dirty="0"/>
              <a:t>你实力弱小，而对手实力强大</a:t>
            </a:r>
            <a:br>
              <a:rPr lang="zh-CN" altLang="en-US" dirty="0"/>
            </a:br>
            <a:r>
              <a:rPr lang="zh-CN" altLang="en-US" dirty="0"/>
              <a:t>你有实力，但进入的领域已被实力强大的对手占据</a:t>
            </a:r>
            <a:br>
              <a:rPr lang="zh-CN" altLang="en-US" dirty="0"/>
            </a:br>
            <a:r>
              <a:rPr lang="zh-CN" altLang="en-US" dirty="0"/>
              <a:t>你有能力（速度、敏捷、创造力）以战术制胜而不必考虑实力问题</a:t>
            </a:r>
            <a:br>
              <a:rPr lang="zh-CN" altLang="en-US" dirty="0"/>
            </a:br>
            <a:r>
              <a:rPr lang="zh-CN" altLang="en-US" dirty="0"/>
              <a:t>这时候，就用柔道战略</a:t>
            </a:r>
          </a:p>
        </p:txBody>
      </p:sp>
      <p:pic>
        <p:nvPicPr>
          <p:cNvPr id="4098" name="Picture 2" descr="https://images-na.ssl-images-amazon.com/images/I/618mRoQ1l3L.jpg">
            <a:extLst>
              <a:ext uri="{FF2B5EF4-FFF2-40B4-BE49-F238E27FC236}">
                <a16:creationId xmlns:a16="http://schemas.microsoft.com/office/drawing/2014/main" id="{8C55B6BB-9052-4427-B777-8D15F513C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763" y="0"/>
            <a:ext cx="4567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409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C666F-24FF-45A3-8D17-3FB6D58D2FAA}"/>
              </a:ext>
            </a:extLst>
          </p:cNvPr>
          <p:cNvSpPr>
            <a:spLocks noGrp="1"/>
          </p:cNvSpPr>
          <p:nvPr>
            <p:ph type="title"/>
          </p:nvPr>
        </p:nvSpPr>
        <p:spPr>
          <a:xfrm>
            <a:off x="838200" y="365125"/>
            <a:ext cx="6208713" cy="1325563"/>
          </a:xfrm>
        </p:spPr>
        <p:txBody>
          <a:bodyPr/>
          <a:lstStyle/>
          <a:p>
            <a:r>
              <a:rPr lang="zh-CN" altLang="en-US" dirty="0"/>
              <a:t>逆转</a:t>
            </a:r>
          </a:p>
        </p:txBody>
      </p:sp>
      <p:sp>
        <p:nvSpPr>
          <p:cNvPr id="3" name="内容占位符 2">
            <a:extLst>
              <a:ext uri="{FF2B5EF4-FFF2-40B4-BE49-F238E27FC236}">
                <a16:creationId xmlns:a16="http://schemas.microsoft.com/office/drawing/2014/main" id="{A6AAD2F4-9409-45A0-A6A6-D82151FEAD44}"/>
              </a:ext>
            </a:extLst>
          </p:cNvPr>
          <p:cNvSpPr>
            <a:spLocks noGrp="1"/>
          </p:cNvSpPr>
          <p:nvPr>
            <p:ph idx="1"/>
          </p:nvPr>
        </p:nvSpPr>
        <p:spPr>
          <a:xfrm>
            <a:off x="838200" y="1825625"/>
            <a:ext cx="6208713" cy="4351338"/>
          </a:xfrm>
        </p:spPr>
        <p:txBody>
          <a:bodyPr/>
          <a:lstStyle/>
          <a:p>
            <a:r>
              <a:rPr lang="zh-CN" altLang="en-US" dirty="0"/>
              <a:t>逆转：弱者如何找到优势，反败为胜。以弱胜强并非运气，也并非小概率事件；劣势者其实拥有大量成功机遇，优越的环境中也隐藏着大量不利因素。</a:t>
            </a:r>
          </a:p>
        </p:txBody>
      </p:sp>
      <p:pic>
        <p:nvPicPr>
          <p:cNvPr id="2050" name="Picture 2" descr="https://s3.cn-north-1.amazonaws.com.cn/sitbweb-cn/content/B011QC22UG/resources/388060265">
            <a:extLst>
              <a:ext uri="{FF2B5EF4-FFF2-40B4-BE49-F238E27FC236}">
                <a16:creationId xmlns:a16="http://schemas.microsoft.com/office/drawing/2014/main" id="{ED184F7C-4F65-4B3D-A092-A00552BB7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913"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899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C18D1-1352-44E2-80FF-AEF9EA5969E2}"/>
              </a:ext>
            </a:extLst>
          </p:cNvPr>
          <p:cNvSpPr>
            <a:spLocks noGrp="1"/>
          </p:cNvSpPr>
          <p:nvPr>
            <p:ph type="title"/>
          </p:nvPr>
        </p:nvSpPr>
        <p:spPr>
          <a:xfrm>
            <a:off x="5351228" y="365125"/>
            <a:ext cx="2554522" cy="1325563"/>
          </a:xfrm>
        </p:spPr>
        <p:txBody>
          <a:bodyPr/>
          <a:lstStyle/>
          <a:p>
            <a:r>
              <a:rPr lang="zh-CN" altLang="en-US" dirty="0"/>
              <a:t>不忘初心</a:t>
            </a:r>
          </a:p>
        </p:txBody>
      </p:sp>
      <p:sp>
        <p:nvSpPr>
          <p:cNvPr id="3" name="内容占位符 2">
            <a:extLst>
              <a:ext uri="{FF2B5EF4-FFF2-40B4-BE49-F238E27FC236}">
                <a16:creationId xmlns:a16="http://schemas.microsoft.com/office/drawing/2014/main" id="{F0416226-371B-49B3-84E2-16F2D0933AE0}"/>
              </a:ext>
            </a:extLst>
          </p:cNvPr>
          <p:cNvSpPr>
            <a:spLocks noGrp="1"/>
          </p:cNvSpPr>
          <p:nvPr>
            <p:ph idx="1"/>
          </p:nvPr>
        </p:nvSpPr>
        <p:spPr>
          <a:xfrm>
            <a:off x="5144494" y="1825625"/>
            <a:ext cx="2761256" cy="4351338"/>
          </a:xfrm>
        </p:spPr>
        <p:txBody>
          <a:bodyPr/>
          <a:lstStyle/>
          <a:p>
            <a:r>
              <a:rPr lang="zh-CN" altLang="en-US" dirty="0"/>
              <a:t>不忘初心，才能时刻铭诸心腑，追逐自己出发时想要的结果；知行合一，才能时刻深思熟虑，见证自己创造美好光明的未来。</a:t>
            </a:r>
          </a:p>
        </p:txBody>
      </p:sp>
      <p:pic>
        <p:nvPicPr>
          <p:cNvPr id="2050" name="Picture 2" descr="https://s3.cn-north-1.amazonaws.com.cn/sitbweb-cn/content/B0772RLRT4/resources/727087789">
            <a:extLst>
              <a:ext uri="{FF2B5EF4-FFF2-40B4-BE49-F238E27FC236}">
                <a16:creationId xmlns:a16="http://schemas.microsoft.com/office/drawing/2014/main" id="{58957A64-4D37-43A9-85E2-68D332286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0"/>
            <a:ext cx="42862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cn-north-1.amazonaws.com.cn/sitbweb-cn/content/B01EAQD4FW/resources/720793864">
            <a:extLst>
              <a:ext uri="{FF2B5EF4-FFF2-40B4-BE49-F238E27FC236}">
                <a16:creationId xmlns:a16="http://schemas.microsoft.com/office/drawing/2014/main" id="{A74098AE-8F64-410C-8DA6-35943D532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027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AB6FF2-AB4A-4664-B395-491602081740}"/>
              </a:ext>
            </a:extLst>
          </p:cNvPr>
          <p:cNvSpPr>
            <a:spLocks noGrp="1"/>
          </p:cNvSpPr>
          <p:nvPr>
            <p:ph type="title"/>
          </p:nvPr>
        </p:nvSpPr>
        <p:spPr>
          <a:xfrm>
            <a:off x="838200" y="365125"/>
            <a:ext cx="5507037" cy="1325563"/>
          </a:xfrm>
        </p:spPr>
        <p:txBody>
          <a:bodyPr/>
          <a:lstStyle/>
          <a:p>
            <a:r>
              <a:rPr lang="zh-CN" altLang="en-US" dirty="0"/>
              <a:t>逆势创业</a:t>
            </a:r>
          </a:p>
        </p:txBody>
      </p:sp>
      <p:sp>
        <p:nvSpPr>
          <p:cNvPr id="3" name="内容占位符 2">
            <a:extLst>
              <a:ext uri="{FF2B5EF4-FFF2-40B4-BE49-F238E27FC236}">
                <a16:creationId xmlns:a16="http://schemas.microsoft.com/office/drawing/2014/main" id="{173FCF6B-13F9-42C1-8453-FCD4900BDC03}"/>
              </a:ext>
            </a:extLst>
          </p:cNvPr>
          <p:cNvSpPr>
            <a:spLocks noGrp="1"/>
          </p:cNvSpPr>
          <p:nvPr>
            <p:ph idx="1"/>
          </p:nvPr>
        </p:nvSpPr>
        <p:spPr>
          <a:xfrm>
            <a:off x="838200" y="1825625"/>
            <a:ext cx="5507037" cy="4351338"/>
          </a:xfrm>
        </p:spPr>
        <p:txBody>
          <a:bodyPr>
            <a:normAutofit lnSpcReduction="10000"/>
          </a:bodyPr>
          <a:lstStyle/>
          <a:p>
            <a:r>
              <a:rPr lang="zh-CN" altLang="en-US" dirty="0"/>
              <a:t>创业包含三部分，</a:t>
            </a:r>
            <a:r>
              <a:rPr lang="zh-CN" altLang="en-US" b="1" dirty="0"/>
              <a:t>对非凡价值的认知、创造和捕获</a:t>
            </a:r>
            <a:r>
              <a:rPr lang="zh-CN" altLang="en-US" dirty="0"/>
              <a:t>。认识到非凡价值的存在仅仅是一部分，只有加上这个价值的创造和捕获，才能让一切完整。而创造并捕获这种非凡价值的途径只有调动逆向思维能力，看到别人没有看到的潜在价值。在某件无价值的东西中找到价值，把看上去不可能的事情看成是创造新物种的契机，将看似愚蠢的选择变成明智的选择，这就是逆势创业的本质。</a:t>
            </a:r>
          </a:p>
        </p:txBody>
      </p:sp>
      <p:pic>
        <p:nvPicPr>
          <p:cNvPr id="4098" name="Picture 2" descr="https://images-na.ssl-images-amazon.com/images/I/61u7x34uqwL.jpg">
            <a:extLst>
              <a:ext uri="{FF2B5EF4-FFF2-40B4-BE49-F238E27FC236}">
                <a16:creationId xmlns:a16="http://schemas.microsoft.com/office/drawing/2014/main" id="{3D97E311-F7A2-4620-8A35-0E4AEB69B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98" y="0"/>
            <a:ext cx="5507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580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A96B9-BF6C-42E0-B0D1-D0B6BE9CFDB9}"/>
              </a:ext>
            </a:extLst>
          </p:cNvPr>
          <p:cNvSpPr>
            <a:spLocks noGrp="1"/>
          </p:cNvSpPr>
          <p:nvPr>
            <p:ph type="title"/>
          </p:nvPr>
        </p:nvSpPr>
        <p:spPr>
          <a:xfrm>
            <a:off x="838200" y="365125"/>
            <a:ext cx="6611937" cy="1325563"/>
          </a:xfrm>
        </p:spPr>
        <p:txBody>
          <a:bodyPr/>
          <a:lstStyle/>
          <a:p>
            <a:r>
              <a:rPr lang="zh-CN" altLang="en-US" b="1" dirty="0"/>
              <a:t>创业公司如何活下来</a:t>
            </a:r>
            <a:endParaRPr lang="zh-CN" altLang="en-US" dirty="0"/>
          </a:p>
        </p:txBody>
      </p:sp>
      <p:sp>
        <p:nvSpPr>
          <p:cNvPr id="3" name="内容占位符 2">
            <a:extLst>
              <a:ext uri="{FF2B5EF4-FFF2-40B4-BE49-F238E27FC236}">
                <a16:creationId xmlns:a16="http://schemas.microsoft.com/office/drawing/2014/main" id="{3DC646F3-4B57-47F3-8E88-232A640C98BF}"/>
              </a:ext>
            </a:extLst>
          </p:cNvPr>
          <p:cNvSpPr>
            <a:spLocks noGrp="1"/>
          </p:cNvSpPr>
          <p:nvPr>
            <p:ph idx="1"/>
          </p:nvPr>
        </p:nvSpPr>
        <p:spPr>
          <a:xfrm>
            <a:off x="838200" y="1825625"/>
            <a:ext cx="6611937" cy="4351338"/>
          </a:xfrm>
        </p:spPr>
        <p:txBody>
          <a:bodyPr/>
          <a:lstStyle/>
          <a:p>
            <a:r>
              <a:rPr lang="zh-CN" altLang="en-US" dirty="0"/>
              <a:t>在创业创新浪潮的激荡下，几乎每天，都有新企业注册成立，同时也有很多企业黯然消失。成功者告诉我们，创业成功其实九死一生，在披荆斩棘的路上，每一个创业者都伤痕累累。连续成功创业者迈克尔</a:t>
            </a:r>
            <a:r>
              <a:rPr lang="en-US" altLang="zh-CN" dirty="0"/>
              <a:t>·</a:t>
            </a:r>
            <a:r>
              <a:rPr lang="zh-CN" altLang="en-US" dirty="0"/>
              <a:t>奥尔登从自己的经验出发，总结出了一套创业企业生存的方法论，不管是</a:t>
            </a:r>
            <a:r>
              <a:rPr lang="zh-CN" altLang="en-US" b="1" dirty="0"/>
              <a:t>每天多做</a:t>
            </a:r>
            <a:r>
              <a:rPr lang="en-US" altLang="zh-CN" b="1" dirty="0"/>
              <a:t>5%</a:t>
            </a:r>
            <a:r>
              <a:rPr lang="zh-CN" altLang="en-US" b="1" dirty="0"/>
              <a:t>的执行哲学</a:t>
            </a:r>
            <a:r>
              <a:rPr lang="zh-CN" altLang="en-US" dirty="0"/>
              <a:t>，还是</a:t>
            </a:r>
            <a:r>
              <a:rPr lang="zh-CN" altLang="en-US" b="1" dirty="0"/>
              <a:t>如何绕过陷阱、规避风险的锦囊</a:t>
            </a:r>
            <a:r>
              <a:rPr lang="zh-CN" altLang="en-US" dirty="0"/>
              <a:t>，都能帮创业者在创业之路上走得更稳和更远。</a:t>
            </a:r>
          </a:p>
        </p:txBody>
      </p:sp>
      <p:pic>
        <p:nvPicPr>
          <p:cNvPr id="1026" name="Picture 2" descr="https://images-cn.ssl-images-amazon.com/images/I/71tffylnwWL.jpg">
            <a:extLst>
              <a:ext uri="{FF2B5EF4-FFF2-40B4-BE49-F238E27FC236}">
                <a16:creationId xmlns:a16="http://schemas.microsoft.com/office/drawing/2014/main" id="{9FA64F68-0860-453B-9909-AC31B571D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137" y="0"/>
            <a:ext cx="4741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20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9BA7B-E85B-4D66-8D4B-1FF11E461CE9}"/>
              </a:ext>
            </a:extLst>
          </p:cNvPr>
          <p:cNvSpPr>
            <a:spLocks noGrp="1"/>
          </p:cNvSpPr>
          <p:nvPr>
            <p:ph type="title"/>
          </p:nvPr>
        </p:nvSpPr>
        <p:spPr>
          <a:xfrm>
            <a:off x="5143500" y="365125"/>
            <a:ext cx="1905000" cy="1325563"/>
          </a:xfrm>
        </p:spPr>
        <p:txBody>
          <a:bodyPr/>
          <a:lstStyle/>
          <a:p>
            <a:r>
              <a:rPr lang="zh-CN" altLang="en-US" dirty="0"/>
              <a:t>重来</a:t>
            </a:r>
          </a:p>
        </p:txBody>
      </p:sp>
      <p:sp>
        <p:nvSpPr>
          <p:cNvPr id="3" name="内容占位符 2">
            <a:extLst>
              <a:ext uri="{FF2B5EF4-FFF2-40B4-BE49-F238E27FC236}">
                <a16:creationId xmlns:a16="http://schemas.microsoft.com/office/drawing/2014/main" id="{FBE34CCA-6F4F-41E8-82E5-0EAF61CF996C}"/>
              </a:ext>
            </a:extLst>
          </p:cNvPr>
          <p:cNvSpPr>
            <a:spLocks noGrp="1"/>
          </p:cNvSpPr>
          <p:nvPr>
            <p:ph idx="1"/>
          </p:nvPr>
        </p:nvSpPr>
        <p:spPr>
          <a:xfrm>
            <a:off x="5143500" y="1825624"/>
            <a:ext cx="1904999" cy="5032375"/>
          </a:xfrm>
        </p:spPr>
        <p:txBody>
          <a:bodyPr/>
          <a:lstStyle/>
          <a:p>
            <a:r>
              <a:rPr lang="zh-CN" altLang="en-US" dirty="0"/>
              <a:t>一种更好、更简单的商业思维和职场修炼之道。</a:t>
            </a:r>
          </a:p>
        </p:txBody>
      </p:sp>
      <p:pic>
        <p:nvPicPr>
          <p:cNvPr id="1026" name="Picture 2" descr="https://s3.cn-north-1.amazonaws.com.cn/sitbweb-cn/content/B07DX1186H/resources/1967311801">
            <a:extLst>
              <a:ext uri="{FF2B5EF4-FFF2-40B4-BE49-F238E27FC236}">
                <a16:creationId xmlns:a16="http://schemas.microsoft.com/office/drawing/2014/main" id="{CC6E5736-3684-412C-86E5-A140EDF56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1814F20-7F9E-49E1-9DEA-704E60ABFE04}"/>
              </a:ext>
            </a:extLst>
          </p:cNvPr>
          <p:cNvPicPr>
            <a:picLocks noChangeAspect="1"/>
          </p:cNvPicPr>
          <p:nvPr/>
        </p:nvPicPr>
        <p:blipFill>
          <a:blip r:embed="rId4"/>
          <a:stretch>
            <a:fillRect/>
          </a:stretch>
        </p:blipFill>
        <p:spPr>
          <a:xfrm>
            <a:off x="0" y="0"/>
            <a:ext cx="5143501" cy="6858000"/>
          </a:xfrm>
          <a:prstGeom prst="rect">
            <a:avLst/>
          </a:prstGeom>
        </p:spPr>
      </p:pic>
    </p:spTree>
    <p:extLst>
      <p:ext uri="{BB962C8B-B14F-4D97-AF65-F5344CB8AC3E}">
        <p14:creationId xmlns:p14="http://schemas.microsoft.com/office/powerpoint/2010/main" val="1926152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681E1-2B3A-488B-81FD-5658849C1E7C}"/>
              </a:ext>
            </a:extLst>
          </p:cNvPr>
          <p:cNvSpPr>
            <a:spLocks noGrp="1"/>
          </p:cNvSpPr>
          <p:nvPr>
            <p:ph type="title"/>
          </p:nvPr>
        </p:nvSpPr>
        <p:spPr>
          <a:xfrm>
            <a:off x="5143501" y="365125"/>
            <a:ext cx="1904999" cy="1325563"/>
          </a:xfrm>
        </p:spPr>
        <p:txBody>
          <a:bodyPr/>
          <a:lstStyle/>
          <a:p>
            <a:r>
              <a:rPr lang="zh-CN" altLang="en-US" dirty="0"/>
              <a:t>产品</a:t>
            </a:r>
          </a:p>
        </p:txBody>
      </p:sp>
      <p:sp>
        <p:nvSpPr>
          <p:cNvPr id="3" name="内容占位符 2">
            <a:extLst>
              <a:ext uri="{FF2B5EF4-FFF2-40B4-BE49-F238E27FC236}">
                <a16:creationId xmlns:a16="http://schemas.microsoft.com/office/drawing/2014/main" id="{653FE402-F87D-4242-A1EC-1F42AAFE54F3}"/>
              </a:ext>
            </a:extLst>
          </p:cNvPr>
          <p:cNvSpPr>
            <a:spLocks noGrp="1"/>
          </p:cNvSpPr>
          <p:nvPr>
            <p:ph idx="1"/>
          </p:nvPr>
        </p:nvSpPr>
        <p:spPr>
          <a:xfrm>
            <a:off x="5143501" y="1690688"/>
            <a:ext cx="1904999" cy="5167312"/>
          </a:xfrm>
        </p:spPr>
        <p:txBody>
          <a:bodyPr/>
          <a:lstStyle/>
          <a:p>
            <a:r>
              <a:rPr lang="zh-CN" altLang="en-US" dirty="0"/>
              <a:t>快速提高客户忠诚度</a:t>
            </a:r>
          </a:p>
        </p:txBody>
      </p:sp>
      <p:pic>
        <p:nvPicPr>
          <p:cNvPr id="8194" name="Picture 2" descr="https://s3.cn-north-1.amazonaws.com.cn/sitbweb-cn/content/B07193SWZ1/images/cover.jpg">
            <a:extLst>
              <a:ext uri="{FF2B5EF4-FFF2-40B4-BE49-F238E27FC236}">
                <a16:creationId xmlns:a16="http://schemas.microsoft.com/office/drawing/2014/main" id="{AF820C01-753B-4391-BA37-4DD8C8B6C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s3.cn-north-1.amazonaws.com.cn/sitbweb-cn/content/B07D32QQZ8/resources/1233982016">
            <a:extLst>
              <a:ext uri="{FF2B5EF4-FFF2-40B4-BE49-F238E27FC236}">
                <a16:creationId xmlns:a16="http://schemas.microsoft.com/office/drawing/2014/main" id="{9A3C7BB9-3F28-49C9-A45C-37E85924C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376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27D4C-F702-4AC5-8662-363613771245}"/>
              </a:ext>
            </a:extLst>
          </p:cNvPr>
          <p:cNvSpPr>
            <a:spLocks noGrp="1"/>
          </p:cNvSpPr>
          <p:nvPr>
            <p:ph type="title"/>
          </p:nvPr>
        </p:nvSpPr>
        <p:spPr>
          <a:xfrm>
            <a:off x="5145087" y="365125"/>
            <a:ext cx="1901828" cy="1325563"/>
          </a:xfrm>
        </p:spPr>
        <p:txBody>
          <a:bodyPr/>
          <a:lstStyle/>
          <a:p>
            <a:r>
              <a:rPr lang="zh-CN" altLang="en-US" dirty="0"/>
              <a:t>增长</a:t>
            </a:r>
          </a:p>
        </p:txBody>
      </p:sp>
      <p:sp>
        <p:nvSpPr>
          <p:cNvPr id="3" name="内容占位符 2">
            <a:extLst>
              <a:ext uri="{FF2B5EF4-FFF2-40B4-BE49-F238E27FC236}">
                <a16:creationId xmlns:a16="http://schemas.microsoft.com/office/drawing/2014/main" id="{EAF27EF2-C795-4B9D-B95F-13980469EED0}"/>
              </a:ext>
            </a:extLst>
          </p:cNvPr>
          <p:cNvSpPr>
            <a:spLocks noGrp="1"/>
          </p:cNvSpPr>
          <p:nvPr>
            <p:ph idx="1"/>
          </p:nvPr>
        </p:nvSpPr>
        <p:spPr>
          <a:xfrm>
            <a:off x="5145087" y="1825625"/>
            <a:ext cx="1901828" cy="4351338"/>
          </a:xfrm>
        </p:spPr>
        <p:txBody>
          <a:bodyPr/>
          <a:lstStyle/>
          <a:p>
            <a:r>
              <a:rPr lang="zh-CN" altLang="en-US" dirty="0"/>
              <a:t>爆发式增长的营销</a:t>
            </a:r>
          </a:p>
        </p:txBody>
      </p:sp>
      <p:pic>
        <p:nvPicPr>
          <p:cNvPr id="9218" name="Picture 2" descr="https://s3.cn-north-1.amazonaws.com.cn/sitbweb-cn/content/B07895BG89/resources/1749740005">
            <a:extLst>
              <a:ext uri="{FF2B5EF4-FFF2-40B4-BE49-F238E27FC236}">
                <a16:creationId xmlns:a16="http://schemas.microsoft.com/office/drawing/2014/main" id="{222FF2A1-E6EC-4B37-B167-924CA72A2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450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images-na.ssl-images-amazon.com/images/I/61enyrxvi9L.jpg">
            <a:extLst>
              <a:ext uri="{FF2B5EF4-FFF2-40B4-BE49-F238E27FC236}">
                <a16:creationId xmlns:a16="http://schemas.microsoft.com/office/drawing/2014/main" id="{2A8A9FE6-ED0E-4707-9B0E-0B0D08E53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7213" y="0"/>
            <a:ext cx="5284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224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96AD7-99AD-4A73-9744-27245E36A033}"/>
              </a:ext>
            </a:extLst>
          </p:cNvPr>
          <p:cNvSpPr>
            <a:spLocks noGrp="1"/>
          </p:cNvSpPr>
          <p:nvPr>
            <p:ph type="title"/>
          </p:nvPr>
        </p:nvSpPr>
        <p:spPr>
          <a:xfrm>
            <a:off x="700088" y="365125"/>
            <a:ext cx="4961241" cy="1325563"/>
          </a:xfrm>
        </p:spPr>
        <p:txBody>
          <a:bodyPr/>
          <a:lstStyle/>
          <a:p>
            <a:r>
              <a:rPr lang="zh-CN" altLang="en-US" dirty="0"/>
              <a:t>病毒营销</a:t>
            </a:r>
          </a:p>
        </p:txBody>
      </p:sp>
      <p:sp>
        <p:nvSpPr>
          <p:cNvPr id="3" name="内容占位符 2">
            <a:extLst>
              <a:ext uri="{FF2B5EF4-FFF2-40B4-BE49-F238E27FC236}">
                <a16:creationId xmlns:a16="http://schemas.microsoft.com/office/drawing/2014/main" id="{12818236-2381-4811-9461-E71E62C34ED8}"/>
              </a:ext>
            </a:extLst>
          </p:cNvPr>
          <p:cNvSpPr>
            <a:spLocks noGrp="1"/>
          </p:cNvSpPr>
          <p:nvPr>
            <p:ph idx="1"/>
          </p:nvPr>
        </p:nvSpPr>
        <p:spPr>
          <a:xfrm>
            <a:off x="700088" y="1825625"/>
            <a:ext cx="4961241" cy="4351338"/>
          </a:xfrm>
        </p:spPr>
        <p:txBody>
          <a:bodyPr/>
          <a:lstStyle/>
          <a:p>
            <a:r>
              <a:rPr lang="zh-CN" altLang="en-US" dirty="0"/>
              <a:t>以故事讲述的方式告诉你让所有类型的产品、思想、行为疯狂传播的科学方法。</a:t>
            </a:r>
          </a:p>
        </p:txBody>
      </p:sp>
      <p:pic>
        <p:nvPicPr>
          <p:cNvPr id="2052" name="Picture 4" descr="https://s3.cn-north-1.amazonaws.com.cn/sitbweb-cn/content/B07923K7X7/resources/1913521364">
            <a:extLst>
              <a:ext uri="{FF2B5EF4-FFF2-40B4-BE49-F238E27FC236}">
                <a16:creationId xmlns:a16="http://schemas.microsoft.com/office/drawing/2014/main" id="{F6D6E5BC-3EB1-4073-B56E-7519B68AF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0"/>
            <a:ext cx="6400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755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B793B-A54E-48A5-96F9-E525AC01700E}"/>
              </a:ext>
            </a:extLst>
          </p:cNvPr>
          <p:cNvSpPr>
            <a:spLocks noGrp="1"/>
          </p:cNvSpPr>
          <p:nvPr>
            <p:ph type="title"/>
          </p:nvPr>
        </p:nvSpPr>
        <p:spPr>
          <a:xfrm>
            <a:off x="838200" y="365125"/>
            <a:ext cx="5713675" cy="1325563"/>
          </a:xfrm>
        </p:spPr>
        <p:txBody>
          <a:bodyPr/>
          <a:lstStyle/>
          <a:p>
            <a:r>
              <a:rPr lang="zh-CN" altLang="en-US" dirty="0"/>
              <a:t>病毒营销</a:t>
            </a:r>
          </a:p>
        </p:txBody>
      </p:sp>
      <p:sp>
        <p:nvSpPr>
          <p:cNvPr id="3" name="内容占位符 2">
            <a:extLst>
              <a:ext uri="{FF2B5EF4-FFF2-40B4-BE49-F238E27FC236}">
                <a16:creationId xmlns:a16="http://schemas.microsoft.com/office/drawing/2014/main" id="{B0A859F9-FB2D-4EE7-82ED-B79CD095EEE4}"/>
              </a:ext>
            </a:extLst>
          </p:cNvPr>
          <p:cNvSpPr>
            <a:spLocks noGrp="1"/>
          </p:cNvSpPr>
          <p:nvPr>
            <p:ph idx="1"/>
          </p:nvPr>
        </p:nvSpPr>
        <p:spPr>
          <a:xfrm>
            <a:off x="838200" y="1825625"/>
            <a:ext cx="5713675" cy="4351338"/>
          </a:xfrm>
        </p:spPr>
        <p:txBody>
          <a:bodyPr/>
          <a:lstStyle/>
          <a:p>
            <a:r>
              <a:rPr lang="zh-CN" altLang="en-US" dirty="0"/>
              <a:t>全球病毒营销案例大全，社会化媒体和科技类必读书。</a:t>
            </a:r>
          </a:p>
        </p:txBody>
      </p:sp>
      <p:pic>
        <p:nvPicPr>
          <p:cNvPr id="3074" name="Picture 2" descr="https://s3.cn-north-1.amazonaws.com.cn/sitbweb-cn/content/B00C1UKIRC/resources/1569476179">
            <a:extLst>
              <a:ext uri="{FF2B5EF4-FFF2-40B4-BE49-F238E27FC236}">
                <a16:creationId xmlns:a16="http://schemas.microsoft.com/office/drawing/2014/main" id="{12C19745-EF67-4190-99CE-FFA5F6688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85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7AE95-18FD-437C-8C9A-7FD1BC2A2804}"/>
              </a:ext>
            </a:extLst>
          </p:cNvPr>
          <p:cNvSpPr>
            <a:spLocks noGrp="1"/>
          </p:cNvSpPr>
          <p:nvPr>
            <p:ph type="title"/>
          </p:nvPr>
        </p:nvSpPr>
        <p:spPr>
          <a:xfrm>
            <a:off x="838200" y="365125"/>
            <a:ext cx="4266537" cy="1325563"/>
          </a:xfrm>
        </p:spPr>
        <p:txBody>
          <a:bodyPr/>
          <a:lstStyle/>
          <a:p>
            <a:r>
              <a:rPr lang="zh-CN" altLang="en-US" dirty="0"/>
              <a:t>规模化发展</a:t>
            </a:r>
          </a:p>
        </p:txBody>
      </p:sp>
      <p:sp>
        <p:nvSpPr>
          <p:cNvPr id="3" name="内容占位符 2">
            <a:extLst>
              <a:ext uri="{FF2B5EF4-FFF2-40B4-BE49-F238E27FC236}">
                <a16:creationId xmlns:a16="http://schemas.microsoft.com/office/drawing/2014/main" id="{FFCF803A-192F-4CCE-AB80-4B4DBB1BF1D3}"/>
              </a:ext>
            </a:extLst>
          </p:cNvPr>
          <p:cNvSpPr>
            <a:spLocks noGrp="1"/>
          </p:cNvSpPr>
          <p:nvPr>
            <p:ph idx="1"/>
          </p:nvPr>
        </p:nvSpPr>
        <p:spPr>
          <a:xfrm>
            <a:off x="389614" y="1825625"/>
            <a:ext cx="4715123" cy="4667250"/>
          </a:xfrm>
        </p:spPr>
        <p:txBody>
          <a:bodyPr>
            <a:normAutofit fontScale="92500" lnSpcReduction="20000"/>
          </a:bodyPr>
          <a:lstStyle/>
          <a:p>
            <a:r>
              <a:rPr lang="zh-CN" altLang="en-US" dirty="0"/>
              <a:t>针对技术型创业企业如何快速成长给出了关键的衡量指标。</a:t>
            </a:r>
            <a:endParaRPr lang="en-US" altLang="zh-CN" dirty="0"/>
          </a:p>
          <a:p>
            <a:r>
              <a:rPr lang="zh-CN" altLang="en-US" dirty="0"/>
              <a:t>作者结合商业模型、思维流程图和真实的创业案例，利用精益画布进行了详尽说明，为创业企业的迅速扩张提供了科学的指导。</a:t>
            </a:r>
            <a:endParaRPr lang="en-US" altLang="zh-CN" dirty="0"/>
          </a:p>
          <a:p>
            <a:r>
              <a:rPr lang="zh-CN" altLang="en-US" dirty="0"/>
              <a:t>本书基于“目标”“观察与定位”“学习、利用、突破”“实验”“分析”，以及“下一步行动”这一框架，并通过确定发展目标、优化商业模式、实现精益突破三个部分来说明如何使用这个框架。 </a:t>
            </a:r>
          </a:p>
        </p:txBody>
      </p:sp>
      <p:pic>
        <p:nvPicPr>
          <p:cNvPr id="1026" name="Picture 2" descr="https://images-na.ssl-images-amazon.com/images/I/51w1xHW0T5L.jpg">
            <a:extLst>
              <a:ext uri="{FF2B5EF4-FFF2-40B4-BE49-F238E27FC236}">
                <a16:creationId xmlns:a16="http://schemas.microsoft.com/office/drawing/2014/main" id="{E2BBDB09-6A65-4F70-8F79-7B4826448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909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9C7F2-A39E-4AC2-AC91-8C642068CF08}"/>
              </a:ext>
            </a:extLst>
          </p:cNvPr>
          <p:cNvSpPr>
            <a:spLocks noGrp="1"/>
          </p:cNvSpPr>
          <p:nvPr>
            <p:ph type="title"/>
          </p:nvPr>
        </p:nvSpPr>
        <p:spPr>
          <a:xfrm>
            <a:off x="712365" y="381903"/>
            <a:ext cx="6211887" cy="1325563"/>
          </a:xfrm>
        </p:spPr>
        <p:txBody>
          <a:bodyPr/>
          <a:lstStyle/>
          <a:p>
            <a:r>
              <a:rPr lang="zh-CN" altLang="en-US" dirty="0"/>
              <a:t>掌握直线销售的艺术</a:t>
            </a:r>
          </a:p>
        </p:txBody>
      </p:sp>
      <p:sp>
        <p:nvSpPr>
          <p:cNvPr id="3" name="内容占位符 2">
            <a:extLst>
              <a:ext uri="{FF2B5EF4-FFF2-40B4-BE49-F238E27FC236}">
                <a16:creationId xmlns:a16="http://schemas.microsoft.com/office/drawing/2014/main" id="{F6A51BE6-DABB-425A-94DE-2F1C94022645}"/>
              </a:ext>
            </a:extLst>
          </p:cNvPr>
          <p:cNvSpPr>
            <a:spLocks noGrp="1"/>
          </p:cNvSpPr>
          <p:nvPr>
            <p:ph idx="1"/>
          </p:nvPr>
        </p:nvSpPr>
        <p:spPr>
          <a:xfrm>
            <a:off x="586530" y="1792069"/>
            <a:ext cx="6211887" cy="4351338"/>
          </a:xfrm>
        </p:spPr>
        <p:txBody>
          <a:bodyPr/>
          <a:lstStyle/>
          <a:p>
            <a:r>
              <a:rPr lang="zh-CN" altLang="en-US" dirty="0"/>
              <a:t>乔丹</a:t>
            </a:r>
            <a:r>
              <a:rPr lang="en-US" altLang="zh-CN" dirty="0"/>
              <a:t>·</a:t>
            </a:r>
            <a:r>
              <a:rPr lang="zh-CN" altLang="en-US" dirty="0"/>
              <a:t>贝尔福特，著名的华尔街之狼，破解如何说服任何人做任何事和不论年龄，教育背景，或者能力水平，</a:t>
            </a:r>
            <a:r>
              <a:rPr lang="zh-CN" altLang="en-US" b="1" dirty="0"/>
              <a:t>如何教会一个人成为专家级的销售人员，交易达成者，谈判者，企业家或者演讲家。</a:t>
            </a:r>
            <a:r>
              <a:rPr lang="zh-CN" altLang="en-US" dirty="0"/>
              <a:t> </a:t>
            </a:r>
            <a:endParaRPr lang="en-US" altLang="zh-CN" dirty="0"/>
          </a:p>
          <a:p>
            <a:r>
              <a:rPr lang="zh-CN" altLang="en-US" dirty="0"/>
              <a:t>现在乔丹告诉读者们</a:t>
            </a:r>
            <a:r>
              <a:rPr lang="zh-CN" altLang="en-US" b="1" dirty="0"/>
              <a:t>如何创造身边的环境，按照自己想要的方式来改造世界。</a:t>
            </a:r>
            <a:r>
              <a:rPr lang="zh-CN" altLang="en-US" dirty="0"/>
              <a:t>你要么是环境的受害者要么是环境的创造者。</a:t>
            </a:r>
          </a:p>
        </p:txBody>
      </p:sp>
      <p:pic>
        <p:nvPicPr>
          <p:cNvPr id="1026" name="Picture 2" descr="https://s3.cn-north-1.amazonaws.com.cn/sitbweb-cn/content/B07MBZDY3F/resources/1867515601">
            <a:extLst>
              <a:ext uri="{FF2B5EF4-FFF2-40B4-BE49-F238E27FC236}">
                <a16:creationId xmlns:a16="http://schemas.microsoft.com/office/drawing/2014/main" id="{8C690C5D-F157-4B0B-BC65-E9A071473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087" y="0"/>
            <a:ext cx="5141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958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B150D-A055-43C9-A724-EE9B374FF79C}"/>
              </a:ext>
            </a:extLst>
          </p:cNvPr>
          <p:cNvSpPr>
            <a:spLocks noGrp="1"/>
          </p:cNvSpPr>
          <p:nvPr>
            <p:ph type="title"/>
          </p:nvPr>
        </p:nvSpPr>
        <p:spPr>
          <a:xfrm>
            <a:off x="5064980" y="365125"/>
            <a:ext cx="2456595" cy="1325563"/>
          </a:xfrm>
        </p:spPr>
        <p:txBody>
          <a:bodyPr/>
          <a:lstStyle/>
          <a:p>
            <a:r>
              <a:rPr lang="zh-CN" altLang="en-US" dirty="0"/>
              <a:t>打造爆款</a:t>
            </a:r>
          </a:p>
        </p:txBody>
      </p:sp>
      <p:sp>
        <p:nvSpPr>
          <p:cNvPr id="3" name="内容占位符 2">
            <a:extLst>
              <a:ext uri="{FF2B5EF4-FFF2-40B4-BE49-F238E27FC236}">
                <a16:creationId xmlns:a16="http://schemas.microsoft.com/office/drawing/2014/main" id="{8358B1A6-B87D-4580-8B90-661F35D1553D}"/>
              </a:ext>
            </a:extLst>
          </p:cNvPr>
          <p:cNvSpPr>
            <a:spLocks noGrp="1"/>
          </p:cNvSpPr>
          <p:nvPr>
            <p:ph idx="1"/>
          </p:nvPr>
        </p:nvSpPr>
        <p:spPr>
          <a:xfrm>
            <a:off x="5064981" y="1825624"/>
            <a:ext cx="2456594" cy="5032375"/>
          </a:xfrm>
        </p:spPr>
        <p:txBody>
          <a:bodyPr>
            <a:normAutofit fontScale="92500" lnSpcReduction="10000"/>
          </a:bodyPr>
          <a:lstStyle/>
          <a:p>
            <a:r>
              <a:rPr lang="zh-CN" altLang="en-US" dirty="0"/>
              <a:t>借用别人的聪明，成为你打造爆款创意的助力</a:t>
            </a:r>
            <a:endParaRPr lang="en-US" altLang="zh-CN" dirty="0"/>
          </a:p>
          <a:p>
            <a:r>
              <a:rPr lang="zh-CN" altLang="en-US" dirty="0"/>
              <a:t>传统创新追求更好，意义创新则追求不同，通过意义创新，企业得以取得所在领域的技术垄断地位，开辟市场的蓝海，获得持续领先。</a:t>
            </a:r>
          </a:p>
        </p:txBody>
      </p:sp>
      <p:pic>
        <p:nvPicPr>
          <p:cNvPr id="1026" name="Picture 2" descr="https://s3.cn-north-1.amazonaws.com.cn/sitbweb-cn/content/B07GYS3QHJ/resources/799850390">
            <a:extLst>
              <a:ext uri="{FF2B5EF4-FFF2-40B4-BE49-F238E27FC236}">
                <a16:creationId xmlns:a16="http://schemas.microsoft.com/office/drawing/2014/main" id="{73368717-0918-4073-A230-0CCD447D4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5" y="0"/>
            <a:ext cx="46704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cn-north-1.amazonaws.com.cn/sitbweb-cn/content/B07GS3DWWX/resources/2139524092">
            <a:extLst>
              <a:ext uri="{FF2B5EF4-FFF2-40B4-BE49-F238E27FC236}">
                <a16:creationId xmlns:a16="http://schemas.microsoft.com/office/drawing/2014/main" id="{3C308364-1C46-47D8-B3CC-369BD336C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76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47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566FAB-9B14-4CEE-8578-348EE0713EFA}"/>
              </a:ext>
            </a:extLst>
          </p:cNvPr>
          <p:cNvSpPr>
            <a:spLocks noGrp="1"/>
          </p:cNvSpPr>
          <p:nvPr>
            <p:ph type="title"/>
          </p:nvPr>
        </p:nvSpPr>
        <p:spPr>
          <a:xfrm>
            <a:off x="838200" y="365125"/>
            <a:ext cx="4433515" cy="1325563"/>
          </a:xfrm>
        </p:spPr>
        <p:txBody>
          <a:bodyPr/>
          <a:lstStyle/>
          <a:p>
            <a:r>
              <a:rPr lang="zh-CN" altLang="en-US" dirty="0"/>
              <a:t>经商哲学</a:t>
            </a:r>
          </a:p>
        </p:txBody>
      </p:sp>
      <p:sp>
        <p:nvSpPr>
          <p:cNvPr id="3" name="内容占位符 2">
            <a:extLst>
              <a:ext uri="{FF2B5EF4-FFF2-40B4-BE49-F238E27FC236}">
                <a16:creationId xmlns:a16="http://schemas.microsoft.com/office/drawing/2014/main" id="{C76CC852-EA35-4246-80C1-6C8FDD2A40BE}"/>
              </a:ext>
            </a:extLst>
          </p:cNvPr>
          <p:cNvSpPr>
            <a:spLocks noGrp="1"/>
          </p:cNvSpPr>
          <p:nvPr>
            <p:ph idx="1"/>
          </p:nvPr>
        </p:nvSpPr>
        <p:spPr>
          <a:xfrm>
            <a:off x="384976" y="1849479"/>
            <a:ext cx="4886739" cy="4351338"/>
          </a:xfrm>
        </p:spPr>
        <p:txBody>
          <a:bodyPr/>
          <a:lstStyle/>
          <a:p>
            <a:r>
              <a:rPr lang="zh-CN" altLang="en-US" dirty="0"/>
              <a:t>让每一门生意都能成就事业</a:t>
            </a:r>
          </a:p>
        </p:txBody>
      </p:sp>
      <p:pic>
        <p:nvPicPr>
          <p:cNvPr id="5122" name="Picture 2" descr="https://images-na.ssl-images-amazon.com/images/I/51OUFYoZdlL.jpg">
            <a:extLst>
              <a:ext uri="{FF2B5EF4-FFF2-40B4-BE49-F238E27FC236}">
                <a16:creationId xmlns:a16="http://schemas.microsoft.com/office/drawing/2014/main" id="{F396B378-6F86-4BC8-9938-A54E9B94E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840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B2BD3-7CA1-497D-B866-0E884CF33C9B}"/>
              </a:ext>
            </a:extLst>
          </p:cNvPr>
          <p:cNvSpPr>
            <a:spLocks noGrp="1"/>
          </p:cNvSpPr>
          <p:nvPr>
            <p:ph type="title"/>
          </p:nvPr>
        </p:nvSpPr>
        <p:spPr>
          <a:xfrm>
            <a:off x="838200" y="365125"/>
            <a:ext cx="6309299" cy="1325563"/>
          </a:xfrm>
        </p:spPr>
        <p:txBody>
          <a:bodyPr/>
          <a:lstStyle/>
          <a:p>
            <a:r>
              <a:rPr lang="zh-CN" altLang="en-US" dirty="0"/>
              <a:t>打造爆品</a:t>
            </a:r>
          </a:p>
        </p:txBody>
      </p:sp>
      <p:pic>
        <p:nvPicPr>
          <p:cNvPr id="5" name="内容占位符 4">
            <a:extLst>
              <a:ext uri="{FF2B5EF4-FFF2-40B4-BE49-F238E27FC236}">
                <a16:creationId xmlns:a16="http://schemas.microsoft.com/office/drawing/2014/main" id="{A27FC1E5-264E-4AAB-9701-9C5B890EBD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8501" y="1"/>
            <a:ext cx="5143500" cy="6858000"/>
          </a:xfrm>
        </p:spPr>
      </p:pic>
      <p:sp>
        <p:nvSpPr>
          <p:cNvPr id="6" name="矩形 5">
            <a:extLst>
              <a:ext uri="{FF2B5EF4-FFF2-40B4-BE49-F238E27FC236}">
                <a16:creationId xmlns:a16="http://schemas.microsoft.com/office/drawing/2014/main" id="{9B40824E-A80B-4651-B6FB-A1352CDB5221}"/>
              </a:ext>
            </a:extLst>
          </p:cNvPr>
          <p:cNvSpPr/>
          <p:nvPr/>
        </p:nvSpPr>
        <p:spPr>
          <a:xfrm>
            <a:off x="614901" y="1690688"/>
            <a:ext cx="6096000" cy="3970318"/>
          </a:xfrm>
          <a:prstGeom prst="rect">
            <a:avLst/>
          </a:prstGeom>
        </p:spPr>
        <p:txBody>
          <a:bodyPr>
            <a:spAutoFit/>
          </a:bodyPr>
          <a:lstStyle/>
          <a:p>
            <a:r>
              <a:rPr lang="zh-CN" altLang="en-US" sz="2800" dirty="0">
                <a:solidFill>
                  <a:srgbClr val="333333"/>
                </a:solidFill>
                <a:latin typeface="Arial" panose="020B0604020202020204" pitchFamily="34" charset="0"/>
              </a:rPr>
              <a:t>设计可以创造全新价值！</a:t>
            </a:r>
            <a:br>
              <a:rPr lang="zh-CN" altLang="en-US" sz="2800" dirty="0"/>
            </a:br>
            <a:r>
              <a:rPr lang="zh-CN" altLang="en-US" sz="2800" dirty="0">
                <a:solidFill>
                  <a:srgbClr val="333333"/>
                </a:solidFill>
                <a:latin typeface="Arial" panose="020B0604020202020204" pitchFamily="34" charset="0"/>
              </a:rPr>
              <a:t>“产品好就能卖的好”的时代过去了，产品不仅要考虑功能、审美、使用体验，更要能触动消费者的感性与情感。而设计兼具理性的逻辑和感性的延伸，能够洞察到价格、性能之外的潜在价值。不管是管理、策划、研发，还是市场、营销、公关，都需要具备设计思维，创造产品或服务的全新价值！</a:t>
            </a:r>
            <a:endParaRPr lang="zh-CN" altLang="en-US" sz="2800" dirty="0"/>
          </a:p>
        </p:txBody>
      </p:sp>
    </p:spTree>
    <p:extLst>
      <p:ext uri="{BB962C8B-B14F-4D97-AF65-F5344CB8AC3E}">
        <p14:creationId xmlns:p14="http://schemas.microsoft.com/office/powerpoint/2010/main" val="2053349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970F6-ED52-46A0-BAAC-20FA907A27C3}"/>
              </a:ext>
            </a:extLst>
          </p:cNvPr>
          <p:cNvSpPr>
            <a:spLocks noGrp="1"/>
          </p:cNvSpPr>
          <p:nvPr>
            <p:ph type="title"/>
          </p:nvPr>
        </p:nvSpPr>
        <p:spPr>
          <a:xfrm>
            <a:off x="838200" y="365125"/>
            <a:ext cx="6434137" cy="1325563"/>
          </a:xfrm>
        </p:spPr>
        <p:txBody>
          <a:bodyPr/>
          <a:lstStyle/>
          <a:p>
            <a:r>
              <a:rPr lang="zh-CN" altLang="en-US" dirty="0"/>
              <a:t>颠覆性创新</a:t>
            </a:r>
          </a:p>
        </p:txBody>
      </p:sp>
      <p:sp>
        <p:nvSpPr>
          <p:cNvPr id="3" name="内容占位符 2">
            <a:extLst>
              <a:ext uri="{FF2B5EF4-FFF2-40B4-BE49-F238E27FC236}">
                <a16:creationId xmlns:a16="http://schemas.microsoft.com/office/drawing/2014/main" id="{14D5B174-79D1-42FB-AB56-E0B69960B7D6}"/>
              </a:ext>
            </a:extLst>
          </p:cNvPr>
          <p:cNvSpPr>
            <a:spLocks noGrp="1"/>
          </p:cNvSpPr>
          <p:nvPr>
            <p:ph idx="1"/>
          </p:nvPr>
        </p:nvSpPr>
        <p:spPr>
          <a:xfrm>
            <a:off x="838200" y="1825625"/>
            <a:ext cx="6434137" cy="4351338"/>
          </a:xfrm>
        </p:spPr>
        <p:txBody>
          <a:bodyPr/>
          <a:lstStyle/>
          <a:p>
            <a:r>
              <a:rPr lang="zh-CN" altLang="en-US" dirty="0"/>
              <a:t>如何在艰难情况下寻求突破，取得显著成效的。</a:t>
            </a:r>
          </a:p>
        </p:txBody>
      </p:sp>
      <p:pic>
        <p:nvPicPr>
          <p:cNvPr id="2050" name="Picture 2" descr="https://s3.cn-north-1.amazonaws.com.cn/sitbweb-cn/content/B00MG7GPX6/resources/315692277">
            <a:extLst>
              <a:ext uri="{FF2B5EF4-FFF2-40B4-BE49-F238E27FC236}">
                <a16:creationId xmlns:a16="http://schemas.microsoft.com/office/drawing/2014/main" id="{38436D5D-C904-444F-8315-57E2E9926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337" y="0"/>
            <a:ext cx="491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60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022C9-3DC5-45D7-AD45-C5C7AB79F584}"/>
              </a:ext>
            </a:extLst>
          </p:cNvPr>
          <p:cNvSpPr>
            <a:spLocks noGrp="1"/>
          </p:cNvSpPr>
          <p:nvPr>
            <p:ph type="title"/>
          </p:nvPr>
        </p:nvSpPr>
        <p:spPr>
          <a:xfrm>
            <a:off x="838200" y="365125"/>
            <a:ext cx="5753431" cy="1325563"/>
          </a:xfrm>
        </p:spPr>
        <p:txBody>
          <a:bodyPr/>
          <a:lstStyle/>
          <a:p>
            <a:r>
              <a:rPr lang="zh-CN" altLang="en-US" dirty="0"/>
              <a:t>营销的进化</a:t>
            </a:r>
          </a:p>
        </p:txBody>
      </p:sp>
      <p:sp>
        <p:nvSpPr>
          <p:cNvPr id="3" name="内容占位符 2">
            <a:extLst>
              <a:ext uri="{FF2B5EF4-FFF2-40B4-BE49-F238E27FC236}">
                <a16:creationId xmlns:a16="http://schemas.microsoft.com/office/drawing/2014/main" id="{0056D02F-160C-4B77-806F-2B5360031DAC}"/>
              </a:ext>
            </a:extLst>
          </p:cNvPr>
          <p:cNvSpPr>
            <a:spLocks noGrp="1"/>
          </p:cNvSpPr>
          <p:nvPr>
            <p:ph idx="1"/>
          </p:nvPr>
        </p:nvSpPr>
        <p:spPr>
          <a:xfrm>
            <a:off x="838200" y="1825625"/>
            <a:ext cx="5753431" cy="4351338"/>
          </a:xfrm>
        </p:spPr>
        <p:txBody>
          <a:bodyPr>
            <a:normAutofit fontScale="92500" lnSpcReduction="20000"/>
          </a:bodyPr>
          <a:lstStyle/>
          <a:p>
            <a:r>
              <a:rPr lang="zh-CN" altLang="en-US" dirty="0"/>
              <a:t>营销革命</a:t>
            </a:r>
            <a:r>
              <a:rPr lang="en-US" altLang="zh-CN" dirty="0"/>
              <a:t>4.0</a:t>
            </a:r>
            <a:r>
              <a:rPr lang="zh-CN" altLang="en-US" dirty="0"/>
              <a:t>以大数据、社群、价值观营销为基础，企业将营销的中心转移到如何与消费者积极互动、尊重消费者作为“主体”的价值观，让消费者更多地参与到营销价值的创造中来。</a:t>
            </a:r>
            <a:endParaRPr lang="en-US" altLang="zh-CN" dirty="0"/>
          </a:p>
          <a:p>
            <a:r>
              <a:rPr lang="zh-CN" altLang="en-US" dirty="0"/>
              <a:t>在数字化连接的时代，洞察与满足这些连接点所代表的需求，帮助客户实现自我价值，就是营销革命</a:t>
            </a:r>
            <a:r>
              <a:rPr lang="en-US" altLang="zh-CN" dirty="0"/>
              <a:t>4.0</a:t>
            </a:r>
            <a:r>
              <a:rPr lang="zh-CN" altLang="en-US" dirty="0"/>
              <a:t>所需要面对和解决的问题，它是以价值观、连接、大数据、社区、新一代分析技术为基础所造就的。</a:t>
            </a:r>
            <a:endParaRPr lang="en-US" altLang="zh-CN" dirty="0"/>
          </a:p>
          <a:p>
            <a:r>
              <a:rPr lang="zh-CN" altLang="en-US" dirty="0"/>
              <a:t>营销革命</a:t>
            </a:r>
            <a:r>
              <a:rPr lang="en-US" altLang="zh-CN" dirty="0"/>
              <a:t>4.0</a:t>
            </a:r>
            <a:r>
              <a:rPr lang="zh-CN" altLang="en-US" dirty="0"/>
              <a:t>面对客户购买过程中方方面面的需求，提供了具有深度和广度的人本销售升级版方案。</a:t>
            </a:r>
          </a:p>
        </p:txBody>
      </p:sp>
      <p:pic>
        <p:nvPicPr>
          <p:cNvPr id="2050" name="Picture 2" descr="https://s3.cn-north-1.amazonaws.com.cn/sitbweb-cn/content/B07FC7VWW1/resources/1943679427">
            <a:extLst>
              <a:ext uri="{FF2B5EF4-FFF2-40B4-BE49-F238E27FC236}">
                <a16:creationId xmlns:a16="http://schemas.microsoft.com/office/drawing/2014/main" id="{A22A6BBA-9066-4C3C-BD8B-165CBF138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20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09029-B21F-49AD-AADC-98BF1FAE510A}"/>
              </a:ext>
            </a:extLst>
          </p:cNvPr>
          <p:cNvSpPr>
            <a:spLocks noGrp="1"/>
          </p:cNvSpPr>
          <p:nvPr>
            <p:ph type="title"/>
          </p:nvPr>
        </p:nvSpPr>
        <p:spPr>
          <a:xfrm>
            <a:off x="5139929" y="365125"/>
            <a:ext cx="1833366" cy="1325563"/>
          </a:xfrm>
        </p:spPr>
        <p:txBody>
          <a:bodyPr/>
          <a:lstStyle/>
          <a:p>
            <a:r>
              <a:rPr lang="zh-CN" altLang="en-US" dirty="0"/>
              <a:t>持续增长</a:t>
            </a:r>
          </a:p>
        </p:txBody>
      </p:sp>
      <p:sp>
        <p:nvSpPr>
          <p:cNvPr id="3" name="内容占位符 2">
            <a:extLst>
              <a:ext uri="{FF2B5EF4-FFF2-40B4-BE49-F238E27FC236}">
                <a16:creationId xmlns:a16="http://schemas.microsoft.com/office/drawing/2014/main" id="{98C235A9-A5F1-42D5-803F-1AB49E876DE9}"/>
              </a:ext>
            </a:extLst>
          </p:cNvPr>
          <p:cNvSpPr>
            <a:spLocks noGrp="1"/>
          </p:cNvSpPr>
          <p:nvPr>
            <p:ph idx="1"/>
          </p:nvPr>
        </p:nvSpPr>
        <p:spPr>
          <a:xfrm>
            <a:off x="5139929" y="1825625"/>
            <a:ext cx="1908572" cy="4351338"/>
          </a:xfrm>
        </p:spPr>
        <p:txBody>
          <a:bodyPr/>
          <a:lstStyle/>
          <a:p>
            <a:r>
              <a:rPr lang="zh-CN" altLang="en-US" dirty="0"/>
              <a:t>数字化</a:t>
            </a:r>
          </a:p>
        </p:txBody>
      </p:sp>
      <p:pic>
        <p:nvPicPr>
          <p:cNvPr id="12290" name="Picture 2" descr="https://s3.cn-north-1.amazonaws.com.cn/sitbweb-cn/content/B07DNGQPC7/resources/2029325282">
            <a:extLst>
              <a:ext uri="{FF2B5EF4-FFF2-40B4-BE49-F238E27FC236}">
                <a16:creationId xmlns:a16="http://schemas.microsoft.com/office/drawing/2014/main" id="{7FFAD90D-F5E5-4EB0-B614-D8DA42AD1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s3.cn-north-1.amazonaws.com.cn/sitbweb-cn/content/B07CWJW7XR/images/cover.jpg">
            <a:extLst>
              <a:ext uri="{FF2B5EF4-FFF2-40B4-BE49-F238E27FC236}">
                <a16:creationId xmlns:a16="http://schemas.microsoft.com/office/drawing/2014/main" id="{F81A4908-34B3-47B0-A824-CFD6E2642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62"/>
            <a:ext cx="5139928" cy="685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53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3A6C3-4789-46AD-B8D0-AE4D1D0463B8}"/>
              </a:ext>
            </a:extLst>
          </p:cNvPr>
          <p:cNvSpPr>
            <a:spLocks noGrp="1"/>
          </p:cNvSpPr>
          <p:nvPr>
            <p:ph type="title"/>
          </p:nvPr>
        </p:nvSpPr>
        <p:spPr>
          <a:xfrm>
            <a:off x="5143500" y="1"/>
            <a:ext cx="1905000" cy="1690688"/>
          </a:xfrm>
        </p:spPr>
        <p:txBody>
          <a:bodyPr/>
          <a:lstStyle/>
          <a:p>
            <a:r>
              <a:rPr lang="zh-CN" altLang="en-US" dirty="0"/>
              <a:t>指数级成长</a:t>
            </a:r>
          </a:p>
        </p:txBody>
      </p:sp>
      <p:sp>
        <p:nvSpPr>
          <p:cNvPr id="3" name="内容占位符 2">
            <a:extLst>
              <a:ext uri="{FF2B5EF4-FFF2-40B4-BE49-F238E27FC236}">
                <a16:creationId xmlns:a16="http://schemas.microsoft.com/office/drawing/2014/main" id="{A4EDBF41-D447-4B77-8583-68C8EEC64E65}"/>
              </a:ext>
            </a:extLst>
          </p:cNvPr>
          <p:cNvSpPr>
            <a:spLocks noGrp="1"/>
          </p:cNvSpPr>
          <p:nvPr>
            <p:ph idx="1"/>
          </p:nvPr>
        </p:nvSpPr>
        <p:spPr>
          <a:xfrm>
            <a:off x="5143500" y="1825624"/>
            <a:ext cx="1905000" cy="5032375"/>
          </a:xfrm>
        </p:spPr>
        <p:txBody>
          <a:bodyPr>
            <a:normAutofit lnSpcReduction="10000"/>
          </a:bodyPr>
          <a:lstStyle/>
          <a:p>
            <a:r>
              <a:rPr lang="zh-CN" altLang="en-US" dirty="0"/>
              <a:t>未来，首席指数官将取代首席执行官而成为最重要的管理岗位，我们的工作和生活也将因“指数型组织”而发生彻底改变。</a:t>
            </a:r>
          </a:p>
        </p:txBody>
      </p:sp>
      <p:pic>
        <p:nvPicPr>
          <p:cNvPr id="1026" name="Picture 2" descr="https://s3.cn-north-1.amazonaws.com.cn/sitbweb-cn/content/B016BBC1BM/images/cover.jpg">
            <a:extLst>
              <a:ext uri="{FF2B5EF4-FFF2-40B4-BE49-F238E27FC236}">
                <a16:creationId xmlns:a16="http://schemas.microsoft.com/office/drawing/2014/main" id="{88C989BC-7D75-4330-A949-C585D2B61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cn-north-1.amazonaws.com.cn/sitbweb-cn/content/B016XI5LJW/images/cover.jpg">
            <a:extLst>
              <a:ext uri="{FF2B5EF4-FFF2-40B4-BE49-F238E27FC236}">
                <a16:creationId xmlns:a16="http://schemas.microsoft.com/office/drawing/2014/main" id="{B3574D7C-3FE6-4A4D-91E3-295665FFC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7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12AF0-FDD5-4C19-87EC-BCEB382FD4F4}"/>
              </a:ext>
            </a:extLst>
          </p:cNvPr>
          <p:cNvSpPr>
            <a:spLocks noGrp="1"/>
          </p:cNvSpPr>
          <p:nvPr>
            <p:ph type="title"/>
          </p:nvPr>
        </p:nvSpPr>
        <p:spPr>
          <a:xfrm>
            <a:off x="838200" y="365125"/>
            <a:ext cx="4495800" cy="1325563"/>
          </a:xfrm>
        </p:spPr>
        <p:txBody>
          <a:bodyPr/>
          <a:lstStyle/>
          <a:p>
            <a:r>
              <a:rPr lang="zh-CN" altLang="en-US" dirty="0"/>
              <a:t>并购增长</a:t>
            </a:r>
          </a:p>
        </p:txBody>
      </p:sp>
      <p:sp>
        <p:nvSpPr>
          <p:cNvPr id="3" name="内容占位符 2">
            <a:extLst>
              <a:ext uri="{FF2B5EF4-FFF2-40B4-BE49-F238E27FC236}">
                <a16:creationId xmlns:a16="http://schemas.microsoft.com/office/drawing/2014/main" id="{F92AAFFE-5AA8-46E7-954E-DCF74955555F}"/>
              </a:ext>
            </a:extLst>
          </p:cNvPr>
          <p:cNvSpPr>
            <a:spLocks noGrp="1"/>
          </p:cNvSpPr>
          <p:nvPr>
            <p:ph idx="1"/>
          </p:nvPr>
        </p:nvSpPr>
        <p:spPr>
          <a:xfrm>
            <a:off x="838200" y="1825625"/>
            <a:ext cx="4495800" cy="4351338"/>
          </a:xfrm>
        </p:spPr>
        <p:txBody>
          <a:bodyPr/>
          <a:lstStyle/>
          <a:p>
            <a:r>
              <a:rPr lang="zh-CN" altLang="en-US" dirty="0"/>
              <a:t>引领我们循序渐进地穿越并购里程，让并购的整合重新成为经营战略中的关键环节。有了这种具有里程碑式的战略指南，必将会让我们战胜竞争对手、收获超常回报的机会大为增加，并创造出其他大型并购所无法比肩的投资回报率。</a:t>
            </a:r>
          </a:p>
        </p:txBody>
      </p:sp>
      <p:pic>
        <p:nvPicPr>
          <p:cNvPr id="4098" name="Picture 2" descr="https://images-na.ssl-images-amazon.com/images/I/616B9LHwQLL.jpg">
            <a:extLst>
              <a:ext uri="{FF2B5EF4-FFF2-40B4-BE49-F238E27FC236}">
                <a16:creationId xmlns:a16="http://schemas.microsoft.com/office/drawing/2014/main" id="{171BA7B2-3A28-495F-B455-205194B14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42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CEF81-EEC1-4EFF-9BDA-1FDA5393D7E4}"/>
              </a:ext>
            </a:extLst>
          </p:cNvPr>
          <p:cNvSpPr>
            <a:spLocks noGrp="1"/>
          </p:cNvSpPr>
          <p:nvPr>
            <p:ph type="title"/>
          </p:nvPr>
        </p:nvSpPr>
        <p:spPr>
          <a:xfrm>
            <a:off x="4484536" y="365125"/>
            <a:ext cx="2579790" cy="1325563"/>
          </a:xfrm>
        </p:spPr>
        <p:txBody>
          <a:bodyPr/>
          <a:lstStyle/>
          <a:p>
            <a:r>
              <a:rPr lang="zh-CN" altLang="en-US" dirty="0"/>
              <a:t>投资</a:t>
            </a:r>
          </a:p>
        </p:txBody>
      </p:sp>
      <p:sp>
        <p:nvSpPr>
          <p:cNvPr id="3" name="内容占位符 2">
            <a:extLst>
              <a:ext uri="{FF2B5EF4-FFF2-40B4-BE49-F238E27FC236}">
                <a16:creationId xmlns:a16="http://schemas.microsoft.com/office/drawing/2014/main" id="{432AF9C9-9252-4B2C-A551-AEA8726B7414}"/>
              </a:ext>
            </a:extLst>
          </p:cNvPr>
          <p:cNvSpPr>
            <a:spLocks noGrp="1"/>
          </p:cNvSpPr>
          <p:nvPr>
            <p:ph idx="1"/>
          </p:nvPr>
        </p:nvSpPr>
        <p:spPr>
          <a:xfrm>
            <a:off x="4484536" y="1825624"/>
            <a:ext cx="2579790" cy="5032375"/>
          </a:xfrm>
        </p:spPr>
        <p:txBody>
          <a:bodyPr>
            <a:normAutofit fontScale="92500" lnSpcReduction="10000"/>
          </a:bodyPr>
          <a:lstStyle/>
          <a:p>
            <a:r>
              <a:rPr lang="zh-CN" altLang="en-US" dirty="0"/>
              <a:t>精英体制融合崇尚执行力的精神，终使最杰出的人才能留下来；扁平化的机构设置搭配陡峭的动态薪资制度，充分释放出所有人的无限潜能；共同愿景焊接合伙人制度，让所有人牢牢地被捆绑在一起</a:t>
            </a:r>
            <a:r>
              <a:rPr lang="en-US" altLang="zh-CN" dirty="0"/>
              <a:t>……</a:t>
            </a:r>
            <a:endParaRPr lang="zh-CN" altLang="en-US" dirty="0"/>
          </a:p>
        </p:txBody>
      </p:sp>
      <p:pic>
        <p:nvPicPr>
          <p:cNvPr id="5122" name="Picture 2" descr="https://s3.cn-north-1.amazonaws.com.cn/sitbweb-cn/content/B073CH42Q3/images/cover.jpg">
            <a:extLst>
              <a:ext uri="{FF2B5EF4-FFF2-40B4-BE49-F238E27FC236}">
                <a16:creationId xmlns:a16="http://schemas.microsoft.com/office/drawing/2014/main" id="{6383E631-D70D-41FD-94C1-6B847CD1C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26" y="0"/>
            <a:ext cx="512767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ages-na.ssl-images-amazon.com/images/I/61tL2mLeM0L.jpg">
            <a:extLst>
              <a:ext uri="{FF2B5EF4-FFF2-40B4-BE49-F238E27FC236}">
                <a16:creationId xmlns:a16="http://schemas.microsoft.com/office/drawing/2014/main" id="{0C79A34B-4BB5-4B33-85E6-2ECCFABBC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629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74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A74D4-212B-4303-A8FE-1F224B69A7E4}"/>
              </a:ext>
            </a:extLst>
          </p:cNvPr>
          <p:cNvSpPr>
            <a:spLocks noGrp="1"/>
          </p:cNvSpPr>
          <p:nvPr>
            <p:ph type="title"/>
          </p:nvPr>
        </p:nvSpPr>
        <p:spPr>
          <a:xfrm>
            <a:off x="838200" y="365125"/>
            <a:ext cx="6150997" cy="1325563"/>
          </a:xfrm>
        </p:spPr>
        <p:txBody>
          <a:bodyPr/>
          <a:lstStyle/>
          <a:p>
            <a:r>
              <a:rPr lang="zh-CN" altLang="en-US" dirty="0"/>
              <a:t>公司高管必读</a:t>
            </a:r>
          </a:p>
        </p:txBody>
      </p:sp>
      <p:sp>
        <p:nvSpPr>
          <p:cNvPr id="3" name="内容占位符 2">
            <a:extLst>
              <a:ext uri="{FF2B5EF4-FFF2-40B4-BE49-F238E27FC236}">
                <a16:creationId xmlns:a16="http://schemas.microsoft.com/office/drawing/2014/main" id="{F7577407-C0BC-4025-B775-C68300792673}"/>
              </a:ext>
            </a:extLst>
          </p:cNvPr>
          <p:cNvSpPr>
            <a:spLocks noGrp="1"/>
          </p:cNvSpPr>
          <p:nvPr>
            <p:ph idx="1"/>
          </p:nvPr>
        </p:nvSpPr>
        <p:spPr>
          <a:xfrm>
            <a:off x="838200" y="1825625"/>
            <a:ext cx="6087386" cy="4351338"/>
          </a:xfrm>
        </p:spPr>
        <p:txBody>
          <a:bodyPr/>
          <a:lstStyle/>
          <a:p>
            <a:r>
              <a:rPr lang="zh-CN" altLang="en-US" dirty="0"/>
              <a:t>每一封致股东信都洋洋洒洒数万言，信中回顾公司业绩、投资策略，还会就许多热点话题表达观点。</a:t>
            </a:r>
          </a:p>
        </p:txBody>
      </p:sp>
      <p:pic>
        <p:nvPicPr>
          <p:cNvPr id="6146" name="Picture 2" descr="https://s3.cn-north-1.amazonaws.com.cn/sitbweb-cn/content/B07BF7YJJ9/resources/1070392716">
            <a:extLst>
              <a:ext uri="{FF2B5EF4-FFF2-40B4-BE49-F238E27FC236}">
                <a16:creationId xmlns:a16="http://schemas.microsoft.com/office/drawing/2014/main" id="{22468CC6-669D-4358-9B54-5C7845E0A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855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87C01-F421-4BA4-9F04-6EC4A549EC93}"/>
              </a:ext>
            </a:extLst>
          </p:cNvPr>
          <p:cNvSpPr>
            <a:spLocks noGrp="1"/>
          </p:cNvSpPr>
          <p:nvPr>
            <p:ph type="title"/>
          </p:nvPr>
        </p:nvSpPr>
        <p:spPr>
          <a:xfrm>
            <a:off x="5025224" y="365125"/>
            <a:ext cx="2401295" cy="1325563"/>
          </a:xfrm>
        </p:spPr>
        <p:txBody>
          <a:bodyPr/>
          <a:lstStyle/>
          <a:p>
            <a:r>
              <a:rPr lang="zh-CN" altLang="en-US" dirty="0"/>
              <a:t>创新</a:t>
            </a:r>
          </a:p>
        </p:txBody>
      </p:sp>
      <p:sp>
        <p:nvSpPr>
          <p:cNvPr id="3" name="内容占位符 2">
            <a:extLst>
              <a:ext uri="{FF2B5EF4-FFF2-40B4-BE49-F238E27FC236}">
                <a16:creationId xmlns:a16="http://schemas.microsoft.com/office/drawing/2014/main" id="{C961AF93-9363-4CB3-BBFE-8F8A68C3DAE5}"/>
              </a:ext>
            </a:extLst>
          </p:cNvPr>
          <p:cNvSpPr>
            <a:spLocks noGrp="1"/>
          </p:cNvSpPr>
          <p:nvPr>
            <p:ph idx="1"/>
          </p:nvPr>
        </p:nvSpPr>
        <p:spPr>
          <a:xfrm>
            <a:off x="4913313" y="1825625"/>
            <a:ext cx="2613023" cy="4351338"/>
          </a:xfrm>
        </p:spPr>
        <p:txBody>
          <a:bodyPr>
            <a:normAutofit lnSpcReduction="10000"/>
          </a:bodyPr>
          <a:lstStyle/>
          <a:p>
            <a:r>
              <a:rPr lang="zh-CN" altLang="en-US" dirty="0"/>
              <a:t>如何在最饱和的市场找到破局之路</a:t>
            </a:r>
            <a:endParaRPr lang="en-US" altLang="zh-CN" dirty="0"/>
          </a:p>
          <a:p>
            <a:r>
              <a:rPr lang="zh-CN" altLang="en-US" dirty="0"/>
              <a:t>如何在竞争之外扩展你的战略思维；为什么“颠覆性创新”是创新的限制性因素，如何通过“非颠覆性创新”来实现增长</a:t>
            </a:r>
          </a:p>
        </p:txBody>
      </p:sp>
      <p:pic>
        <p:nvPicPr>
          <p:cNvPr id="3076" name="Picture 4" descr="https://s3.cn-north-1.amazonaws.com.cn/sitbweb-cn/content/B07FYGX37V/resources/526766614">
            <a:extLst>
              <a:ext uri="{FF2B5EF4-FFF2-40B4-BE49-F238E27FC236}">
                <a16:creationId xmlns:a16="http://schemas.microsoft.com/office/drawing/2014/main" id="{AAD25302-21F4-4A1D-B430-45F999DE1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337" y="0"/>
            <a:ext cx="46656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s3.cn-north-1.amazonaws.com.cn/sitbweb-cn/content/B07HJZ8WHG/resources/1570574778">
            <a:extLst>
              <a:ext uri="{FF2B5EF4-FFF2-40B4-BE49-F238E27FC236}">
                <a16:creationId xmlns:a16="http://schemas.microsoft.com/office/drawing/2014/main" id="{C2A3C8A5-078A-46D6-8D57-A781C5721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1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78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AC364-F7D9-44B1-A58D-92851CDF57AA}"/>
              </a:ext>
            </a:extLst>
          </p:cNvPr>
          <p:cNvSpPr>
            <a:spLocks noGrp="1"/>
          </p:cNvSpPr>
          <p:nvPr>
            <p:ph type="title"/>
          </p:nvPr>
        </p:nvSpPr>
        <p:spPr>
          <a:xfrm>
            <a:off x="838200" y="365125"/>
            <a:ext cx="6108700" cy="1325563"/>
          </a:xfrm>
        </p:spPr>
        <p:txBody>
          <a:bodyPr/>
          <a:lstStyle/>
          <a:p>
            <a:r>
              <a:rPr lang="zh-CN" altLang="en-US" b="1" dirty="0"/>
              <a:t>创新者的变现力</a:t>
            </a:r>
            <a:endParaRPr lang="zh-CN" altLang="en-US" dirty="0"/>
          </a:p>
        </p:txBody>
      </p:sp>
      <p:sp>
        <p:nvSpPr>
          <p:cNvPr id="3" name="内容占位符 2">
            <a:extLst>
              <a:ext uri="{FF2B5EF4-FFF2-40B4-BE49-F238E27FC236}">
                <a16:creationId xmlns:a16="http://schemas.microsoft.com/office/drawing/2014/main" id="{8B73FBE0-9E86-41B5-B09C-58820F2BAB29}"/>
              </a:ext>
            </a:extLst>
          </p:cNvPr>
          <p:cNvSpPr>
            <a:spLocks noGrp="1"/>
          </p:cNvSpPr>
          <p:nvPr>
            <p:ph idx="1"/>
          </p:nvPr>
        </p:nvSpPr>
        <p:spPr>
          <a:xfrm>
            <a:off x="838200" y="1825625"/>
            <a:ext cx="6108700" cy="4351338"/>
          </a:xfrm>
        </p:spPr>
        <p:txBody>
          <a:bodyPr>
            <a:normAutofit lnSpcReduction="10000"/>
          </a:bodyPr>
          <a:lstStyle/>
          <a:p>
            <a:r>
              <a:rPr lang="zh-CN" altLang="en-US" dirty="0"/>
              <a:t>据调查，创新的平均失败率大约为</a:t>
            </a:r>
            <a:r>
              <a:rPr lang="en-US" altLang="zh-CN" dirty="0"/>
              <a:t>85%</a:t>
            </a:r>
            <a:r>
              <a:rPr lang="zh-CN" altLang="en-US" dirty="0"/>
              <a:t>～</a:t>
            </a:r>
            <a:r>
              <a:rPr lang="en-US" altLang="zh-CN" dirty="0"/>
              <a:t>95%</a:t>
            </a:r>
            <a:r>
              <a:rPr lang="zh-CN" altLang="en-US" dirty="0"/>
              <a:t>。只考虑</a:t>
            </a:r>
            <a:r>
              <a:rPr lang="zh-CN" altLang="en-US" b="1" dirty="0"/>
              <a:t>创意</a:t>
            </a:r>
            <a:r>
              <a:rPr lang="zh-CN" altLang="en-US" dirty="0"/>
              <a:t>，却没有兼顾</a:t>
            </a:r>
            <a:r>
              <a:rPr lang="zh-CN" altLang="en-US" b="1" dirty="0"/>
              <a:t>产品营利性</a:t>
            </a:r>
            <a:r>
              <a:rPr lang="zh-CN" altLang="en-US" dirty="0"/>
              <a:t>与</a:t>
            </a:r>
            <a:r>
              <a:rPr lang="zh-CN" altLang="en-US" b="1" dirty="0"/>
              <a:t>可行性</a:t>
            </a:r>
            <a:r>
              <a:rPr lang="zh-CN" altLang="en-US" dirty="0"/>
              <a:t>，是创新失败的主因。而</a:t>
            </a:r>
            <a:r>
              <a:rPr lang="en-US" altLang="zh-CN" dirty="0"/>
              <a:t>《</a:t>
            </a:r>
            <a:r>
              <a:rPr lang="zh-CN" altLang="en-US" dirty="0"/>
              <a:t>创新者的变现力</a:t>
            </a:r>
            <a:r>
              <a:rPr lang="en-US" altLang="zh-CN" dirty="0"/>
              <a:t>(</a:t>
            </a:r>
            <a:r>
              <a:rPr lang="zh-CN" altLang="en-US" dirty="0"/>
              <a:t>实践版</a:t>
            </a:r>
            <a:r>
              <a:rPr lang="en-US" altLang="zh-CN" dirty="0"/>
              <a:t>)》</a:t>
            </a:r>
            <a:r>
              <a:rPr lang="zh-CN" altLang="en-US" dirty="0"/>
              <a:t>的“金钱与魔法”创新秘诀，则做到了三者同时兼顾，将创新成功率提高到</a:t>
            </a:r>
            <a:r>
              <a:rPr lang="en-US" altLang="zh-CN" dirty="0"/>
              <a:t>80%</a:t>
            </a:r>
            <a:r>
              <a:rPr lang="zh-CN" altLang="en-US" dirty="0"/>
              <a:t>～</a:t>
            </a:r>
            <a:r>
              <a:rPr lang="en-US" altLang="zh-CN" dirty="0"/>
              <a:t>90%</a:t>
            </a:r>
            <a:r>
              <a:rPr lang="zh-CN" altLang="en-US" dirty="0"/>
              <a:t>。</a:t>
            </a:r>
            <a:endParaRPr lang="en-US" altLang="zh-CN" dirty="0"/>
          </a:p>
          <a:p>
            <a:r>
              <a:rPr lang="en-US" altLang="zh-CN" dirty="0"/>
              <a:t>《</a:t>
            </a:r>
            <a:r>
              <a:rPr lang="zh-CN" altLang="en-US" dirty="0"/>
              <a:t>创新者的变现力</a:t>
            </a:r>
            <a:r>
              <a:rPr lang="en-US" altLang="zh-CN" dirty="0"/>
              <a:t>(</a:t>
            </a:r>
            <a:r>
              <a:rPr lang="zh-CN" altLang="en-US" dirty="0"/>
              <a:t>实践版</a:t>
            </a:r>
            <a:r>
              <a:rPr lang="en-US" altLang="zh-CN" dirty="0"/>
              <a:t>)》</a:t>
            </a:r>
            <a:r>
              <a:rPr lang="zh-CN" altLang="en-US" dirty="0"/>
              <a:t>的适度人群是：新管理咨询公司负责人，企业首席创新官（</a:t>
            </a:r>
            <a:r>
              <a:rPr lang="en-US" altLang="zh-CN" dirty="0"/>
              <a:t>CIO</a:t>
            </a:r>
            <a:r>
              <a:rPr lang="zh-CN" altLang="en-US" dirty="0"/>
              <a:t>），企业研发项目负责人，互联网公司</a:t>
            </a:r>
            <a:r>
              <a:rPr lang="en-US" altLang="zh-CN" dirty="0"/>
              <a:t>CEO</a:t>
            </a:r>
            <a:r>
              <a:rPr lang="zh-CN" altLang="en-US" dirty="0"/>
              <a:t>或产品经理，创业者，创新创业机构负责人。</a:t>
            </a:r>
          </a:p>
        </p:txBody>
      </p:sp>
      <p:pic>
        <p:nvPicPr>
          <p:cNvPr id="3074" name="Picture 2" descr="https://images-cn.ssl-images-amazon.com/images/I/81gt3zrD8NL.jpg">
            <a:extLst>
              <a:ext uri="{FF2B5EF4-FFF2-40B4-BE49-F238E27FC236}">
                <a16:creationId xmlns:a16="http://schemas.microsoft.com/office/drawing/2014/main" id="{5F001A6F-FDB8-4B1E-89C1-A9DE4AC67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00" y="0"/>
            <a:ext cx="5245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65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1F97-CBB9-4820-BB4D-D7386F644F65}"/>
              </a:ext>
            </a:extLst>
          </p:cNvPr>
          <p:cNvSpPr>
            <a:spLocks noGrp="1"/>
          </p:cNvSpPr>
          <p:nvPr>
            <p:ph type="title"/>
          </p:nvPr>
        </p:nvSpPr>
        <p:spPr>
          <a:xfrm>
            <a:off x="357809" y="365125"/>
            <a:ext cx="6690691" cy="1325563"/>
          </a:xfrm>
        </p:spPr>
        <p:txBody>
          <a:bodyPr/>
          <a:lstStyle/>
          <a:p>
            <a:r>
              <a:rPr lang="zh-CN" altLang="en-US" dirty="0"/>
              <a:t>经营和人生的“圣经”</a:t>
            </a:r>
          </a:p>
        </p:txBody>
      </p:sp>
      <p:sp>
        <p:nvSpPr>
          <p:cNvPr id="3" name="内容占位符 2">
            <a:extLst>
              <a:ext uri="{FF2B5EF4-FFF2-40B4-BE49-F238E27FC236}">
                <a16:creationId xmlns:a16="http://schemas.microsoft.com/office/drawing/2014/main" id="{26B9D6A2-B107-43C0-9FA7-75505C28D30D}"/>
              </a:ext>
            </a:extLst>
          </p:cNvPr>
          <p:cNvSpPr>
            <a:spLocks noGrp="1"/>
          </p:cNvSpPr>
          <p:nvPr>
            <p:ph idx="1"/>
          </p:nvPr>
        </p:nvSpPr>
        <p:spPr>
          <a:xfrm>
            <a:off x="477078" y="1825624"/>
            <a:ext cx="6571422" cy="4734201"/>
          </a:xfrm>
        </p:spPr>
        <p:txBody>
          <a:bodyPr>
            <a:normAutofit fontScale="92500" lnSpcReduction="10000"/>
          </a:bodyPr>
          <a:lstStyle/>
          <a:p>
            <a:r>
              <a:rPr lang="zh-CN" altLang="en-US" dirty="0"/>
              <a:t>稻盛先生这么说：“在经营和人生中，每当我碰壁时，痛苦烦恼时，我都会回到‘</a:t>
            </a:r>
            <a:r>
              <a:rPr lang="zh-CN" altLang="en-US" b="1" dirty="0"/>
              <a:t>作为人，何谓正确？</a:t>
            </a:r>
            <a:r>
              <a:rPr lang="zh-CN" altLang="en-US" dirty="0"/>
              <a:t>’这个原点认真思考，依据‘何谓正确’这个原则采取行动。正是这种思考和行动的日积月累，在不知不觉中给我们带来难以置信的巨大成功。”</a:t>
            </a:r>
            <a:endParaRPr lang="en-US" altLang="zh-CN" dirty="0"/>
          </a:p>
          <a:p>
            <a:r>
              <a:rPr lang="zh-CN" altLang="en-US" dirty="0"/>
              <a:t>把“</a:t>
            </a:r>
            <a:r>
              <a:rPr lang="zh-CN" altLang="en-US" b="1" dirty="0"/>
              <a:t>作为人，何谓正确</a:t>
            </a:r>
            <a:r>
              <a:rPr lang="zh-CN" altLang="en-US" dirty="0"/>
              <a:t>”作为判断一切事物的基准，把作为人应该做的正确的事情以正确的方式贯彻到底。这就是稻盛哲学的原点。“京瓷哲学</a:t>
            </a:r>
            <a:r>
              <a:rPr lang="en-US" altLang="zh-CN" dirty="0"/>
              <a:t>78</a:t>
            </a:r>
            <a:r>
              <a:rPr lang="zh-CN" altLang="en-US" dirty="0"/>
              <a:t>条”“经营</a:t>
            </a:r>
            <a:r>
              <a:rPr lang="en-US" altLang="zh-CN" dirty="0"/>
              <a:t>12</a:t>
            </a:r>
            <a:r>
              <a:rPr lang="zh-CN" altLang="en-US" dirty="0"/>
              <a:t>条”“六项精进”“会计七原则”以及“阿米巴经营”都从这个原点演化而来。稻盛一切事业的成功都从这个原点出发，都可以归结到这个原点。</a:t>
            </a:r>
          </a:p>
        </p:txBody>
      </p:sp>
      <p:pic>
        <p:nvPicPr>
          <p:cNvPr id="1026" name="Picture 2" descr="https://s3.cn-north-1.amazonaws.com.cn/sitbweb-cn/content/B01KUW8J3M/images/cover.jpg">
            <a:extLst>
              <a:ext uri="{FF2B5EF4-FFF2-40B4-BE49-F238E27FC236}">
                <a16:creationId xmlns:a16="http://schemas.microsoft.com/office/drawing/2014/main" id="{0D41E70A-705F-4F90-8340-62B01625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784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93FFD-6332-4F9E-98FA-0E155A2A8AFF}"/>
              </a:ext>
            </a:extLst>
          </p:cNvPr>
          <p:cNvSpPr>
            <a:spLocks noGrp="1"/>
          </p:cNvSpPr>
          <p:nvPr>
            <p:ph type="title"/>
          </p:nvPr>
        </p:nvSpPr>
        <p:spPr>
          <a:xfrm>
            <a:off x="838200" y="365125"/>
            <a:ext cx="4495800" cy="1325563"/>
          </a:xfrm>
        </p:spPr>
        <p:txBody>
          <a:bodyPr/>
          <a:lstStyle/>
          <a:p>
            <a:r>
              <a:rPr lang="zh-CN" altLang="en-US" b="1" dirty="0"/>
              <a:t>机遇变现</a:t>
            </a:r>
            <a:endParaRPr lang="zh-CN" altLang="en-US" dirty="0"/>
          </a:p>
        </p:txBody>
      </p:sp>
      <p:sp>
        <p:nvSpPr>
          <p:cNvPr id="3" name="内容占位符 2">
            <a:extLst>
              <a:ext uri="{FF2B5EF4-FFF2-40B4-BE49-F238E27FC236}">
                <a16:creationId xmlns:a16="http://schemas.microsoft.com/office/drawing/2014/main" id="{3D0CA62B-BE3E-4192-AAC5-75462E942390}"/>
              </a:ext>
            </a:extLst>
          </p:cNvPr>
          <p:cNvSpPr>
            <a:spLocks noGrp="1"/>
          </p:cNvSpPr>
          <p:nvPr>
            <p:ph idx="1"/>
          </p:nvPr>
        </p:nvSpPr>
        <p:spPr>
          <a:xfrm>
            <a:off x="0" y="1825625"/>
            <a:ext cx="5334000" cy="4351338"/>
          </a:xfrm>
        </p:spPr>
        <p:txBody>
          <a:bodyPr/>
          <a:lstStyle/>
          <a:p>
            <a:r>
              <a:rPr lang="zh-CN" altLang="en-US" dirty="0"/>
              <a:t>战略创新</a:t>
            </a:r>
            <a:r>
              <a:rPr lang="en-US" altLang="zh-CN" dirty="0"/>
              <a:t>+</a:t>
            </a:r>
            <a:r>
              <a:rPr lang="zh-CN" altLang="en-US" dirty="0"/>
              <a:t>商业设计思维</a:t>
            </a:r>
            <a:r>
              <a:rPr lang="en-US" altLang="zh-CN" dirty="0"/>
              <a:t>+</a:t>
            </a:r>
            <a:r>
              <a:rPr lang="zh-CN" altLang="en-US" dirty="0"/>
              <a:t>视觉思维</a:t>
            </a:r>
            <a:endParaRPr lang="en-US" altLang="zh-CN" dirty="0"/>
          </a:p>
          <a:p>
            <a:r>
              <a:rPr lang="zh-CN" altLang="en-US" dirty="0"/>
              <a:t>指引企业找到新增长路线图，抢占未来市场商机企业要想实现长久的发展，就必须解决创新活动水平低、成本高、收益低的问题，必须学会建立新的增长战略和商业机遇。</a:t>
            </a:r>
          </a:p>
        </p:txBody>
      </p:sp>
      <p:pic>
        <p:nvPicPr>
          <p:cNvPr id="1026" name="Picture 2" descr="https://images-cn.ssl-images-amazon.com/images/I/51jeTlI0ZlL.jpg">
            <a:extLst>
              <a:ext uri="{FF2B5EF4-FFF2-40B4-BE49-F238E27FC236}">
                <a16:creationId xmlns:a16="http://schemas.microsoft.com/office/drawing/2014/main" id="{CAE17F64-39F1-4538-ABE8-D0D81900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283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F0242-313F-4C2D-A91F-7AE3393EB07F}"/>
              </a:ext>
            </a:extLst>
          </p:cNvPr>
          <p:cNvSpPr>
            <a:spLocks noGrp="1"/>
          </p:cNvSpPr>
          <p:nvPr>
            <p:ph type="title"/>
          </p:nvPr>
        </p:nvSpPr>
        <p:spPr>
          <a:xfrm>
            <a:off x="5335522" y="365125"/>
            <a:ext cx="6199340" cy="1325563"/>
          </a:xfrm>
        </p:spPr>
        <p:txBody>
          <a:bodyPr/>
          <a:lstStyle/>
          <a:p>
            <a:r>
              <a:rPr lang="zh-CN" altLang="en-US" dirty="0"/>
              <a:t>利润区</a:t>
            </a:r>
          </a:p>
        </p:txBody>
      </p:sp>
      <p:sp>
        <p:nvSpPr>
          <p:cNvPr id="3" name="内容占位符 2">
            <a:extLst>
              <a:ext uri="{FF2B5EF4-FFF2-40B4-BE49-F238E27FC236}">
                <a16:creationId xmlns:a16="http://schemas.microsoft.com/office/drawing/2014/main" id="{E601C889-0E9A-4D7F-9CFC-B3638BFEF936}"/>
              </a:ext>
            </a:extLst>
          </p:cNvPr>
          <p:cNvSpPr>
            <a:spLocks noGrp="1"/>
          </p:cNvSpPr>
          <p:nvPr>
            <p:ph idx="1"/>
          </p:nvPr>
        </p:nvSpPr>
        <p:spPr>
          <a:xfrm>
            <a:off x="5335524" y="1825625"/>
            <a:ext cx="6018276" cy="4351338"/>
          </a:xfrm>
        </p:spPr>
        <p:txBody>
          <a:bodyPr/>
          <a:lstStyle/>
          <a:p>
            <a:r>
              <a:rPr lang="zh-CN" altLang="en-US" dirty="0"/>
              <a:t>总结了</a:t>
            </a:r>
            <a:r>
              <a:rPr lang="en-US" altLang="zh-CN" dirty="0"/>
              <a:t>22</a:t>
            </a:r>
            <a:r>
              <a:rPr lang="zh-CN" altLang="en-US" dirty="0"/>
              <a:t>种盈利模式，并详细地介绍了</a:t>
            </a:r>
            <a:r>
              <a:rPr lang="en-US" altLang="zh-CN" dirty="0"/>
              <a:t>12</a:t>
            </a:r>
            <a:r>
              <a:rPr lang="zh-CN" altLang="en-US" dirty="0"/>
              <a:t>家拥有持续创造优异业绩能力的企业及其领导者的利润策略和企业设计经验，以帮助我们能够超越经济周期和技术周期，避免无利润区这个黑洞，使企业始终处在利润区之内。书中还提供了相关的利润手册，方便企业识别客户偏好，降低失误风险，进而找到利润区。</a:t>
            </a:r>
          </a:p>
        </p:txBody>
      </p:sp>
      <p:pic>
        <p:nvPicPr>
          <p:cNvPr id="3074" name="Picture 2" descr="https://images-cn.ssl-images-amazon.com/images/I/41%2BhigKYVGL.jpg">
            <a:extLst>
              <a:ext uri="{FF2B5EF4-FFF2-40B4-BE49-F238E27FC236}">
                <a16:creationId xmlns:a16="http://schemas.microsoft.com/office/drawing/2014/main" id="{48900074-F537-48A0-B20E-49C9B152C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355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0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F9669-2B90-4E8C-868A-62313017842B}"/>
              </a:ext>
            </a:extLst>
          </p:cNvPr>
          <p:cNvSpPr>
            <a:spLocks noGrp="1"/>
          </p:cNvSpPr>
          <p:nvPr>
            <p:ph type="title"/>
          </p:nvPr>
        </p:nvSpPr>
        <p:spPr>
          <a:xfrm>
            <a:off x="838200" y="365125"/>
            <a:ext cx="6114288" cy="1325563"/>
          </a:xfrm>
        </p:spPr>
        <p:txBody>
          <a:bodyPr/>
          <a:lstStyle/>
          <a:p>
            <a:r>
              <a:rPr lang="zh-CN" altLang="en-US" dirty="0"/>
              <a:t>利润模式</a:t>
            </a:r>
          </a:p>
        </p:txBody>
      </p:sp>
      <p:sp>
        <p:nvSpPr>
          <p:cNvPr id="3" name="内容占位符 2">
            <a:extLst>
              <a:ext uri="{FF2B5EF4-FFF2-40B4-BE49-F238E27FC236}">
                <a16:creationId xmlns:a16="http://schemas.microsoft.com/office/drawing/2014/main" id="{659CCAA0-7D10-47F6-AEE3-B56318026402}"/>
              </a:ext>
            </a:extLst>
          </p:cNvPr>
          <p:cNvSpPr>
            <a:spLocks noGrp="1"/>
          </p:cNvSpPr>
          <p:nvPr>
            <p:ph idx="1"/>
          </p:nvPr>
        </p:nvSpPr>
        <p:spPr>
          <a:xfrm>
            <a:off x="838200" y="1825625"/>
            <a:ext cx="6114288" cy="4351338"/>
          </a:xfrm>
        </p:spPr>
        <p:txBody>
          <a:bodyPr/>
          <a:lstStyle/>
          <a:p>
            <a:r>
              <a:rPr lang="zh-CN" altLang="en-US" dirty="0"/>
              <a:t>在</a:t>
            </a:r>
            <a:r>
              <a:rPr lang="en-US" altLang="zh-CN" dirty="0"/>
              <a:t>《</a:t>
            </a:r>
            <a:r>
              <a:rPr lang="zh-CN" altLang="en-US" dirty="0"/>
              <a:t>发现利润区</a:t>
            </a:r>
            <a:r>
              <a:rPr lang="en-US" altLang="zh-CN" dirty="0"/>
              <a:t>》</a:t>
            </a:r>
            <a:r>
              <a:rPr lang="zh-CN" altLang="en-US" dirty="0"/>
              <a:t>内容的基础上，深入细致地探讨了</a:t>
            </a:r>
            <a:r>
              <a:rPr lang="en-US" altLang="zh-CN" dirty="0"/>
              <a:t>30</a:t>
            </a:r>
            <a:r>
              <a:rPr lang="zh-CN" altLang="en-US" dirty="0"/>
              <a:t>种利润模式。作者认为，掌握了这些模式之后，管理者就能够建立一个既有良好举措，又有对抗性举措的备用库，在市场不断变化的过程中，这个备用库会成为你非常宝贵的“盟友”。而且，模式有多重应用，投资者、客户和优秀员工同样可以把模式思维应用到工作中，以帮助自己做出更加明智的决定。</a:t>
            </a:r>
          </a:p>
        </p:txBody>
      </p:sp>
      <p:pic>
        <p:nvPicPr>
          <p:cNvPr id="4098" name="Picture 2" descr="https://images-cn.ssl-images-amazon.com/images/I/41QfIHf2d2L.jpg">
            <a:extLst>
              <a:ext uri="{FF2B5EF4-FFF2-40B4-BE49-F238E27FC236}">
                <a16:creationId xmlns:a16="http://schemas.microsoft.com/office/drawing/2014/main" id="{5A7EC3E4-14B2-4CE5-8F53-D891CE9F2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488" y="0"/>
            <a:ext cx="52395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628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89968-7014-4C05-8B04-109CF3142A9A}"/>
              </a:ext>
            </a:extLst>
          </p:cNvPr>
          <p:cNvSpPr>
            <a:spLocks noGrp="1"/>
          </p:cNvSpPr>
          <p:nvPr>
            <p:ph type="title"/>
          </p:nvPr>
        </p:nvSpPr>
        <p:spPr>
          <a:xfrm>
            <a:off x="4872788" y="365125"/>
            <a:ext cx="2982162" cy="1325563"/>
          </a:xfrm>
        </p:spPr>
        <p:txBody>
          <a:bodyPr/>
          <a:lstStyle/>
          <a:p>
            <a:r>
              <a:rPr lang="zh-CN" altLang="en-US" dirty="0"/>
              <a:t>战略制胜</a:t>
            </a:r>
          </a:p>
        </p:txBody>
      </p:sp>
      <p:sp>
        <p:nvSpPr>
          <p:cNvPr id="3" name="内容占位符 2">
            <a:extLst>
              <a:ext uri="{FF2B5EF4-FFF2-40B4-BE49-F238E27FC236}">
                <a16:creationId xmlns:a16="http://schemas.microsoft.com/office/drawing/2014/main" id="{38E90310-7CCB-4395-BB5F-1E1E263AE1E1}"/>
              </a:ext>
            </a:extLst>
          </p:cNvPr>
          <p:cNvSpPr>
            <a:spLocks noGrp="1"/>
          </p:cNvSpPr>
          <p:nvPr>
            <p:ph idx="1"/>
          </p:nvPr>
        </p:nvSpPr>
        <p:spPr>
          <a:xfrm>
            <a:off x="4872788" y="1825625"/>
            <a:ext cx="2982162" cy="4351338"/>
          </a:xfrm>
        </p:spPr>
        <p:txBody>
          <a:bodyPr>
            <a:normAutofit lnSpcReduction="10000"/>
          </a:bodyPr>
          <a:lstStyle/>
          <a:p>
            <a:r>
              <a:rPr lang="zh-CN" altLang="en-US" dirty="0"/>
              <a:t>为处于新时代的我们呈现一场思想和实践盛宴，为处于剧变时代的创业者和守业者们带来迎接挑战与机遇的勇气和方法。</a:t>
            </a:r>
            <a:endParaRPr lang="en-US" altLang="zh-CN" dirty="0"/>
          </a:p>
          <a:p>
            <a:r>
              <a:rPr lang="zh-CN" altLang="en-US" dirty="0"/>
              <a:t>成功转型的关键是构建挑战现有商业模式的文化和理念。</a:t>
            </a:r>
          </a:p>
        </p:txBody>
      </p:sp>
      <p:pic>
        <p:nvPicPr>
          <p:cNvPr id="1026" name="Picture 2" descr="https://s3.cn-north-1.amazonaws.com.cn/sitbweb-cn/content/B07FMHBLVY/resources/2065936370">
            <a:extLst>
              <a:ext uri="{FF2B5EF4-FFF2-40B4-BE49-F238E27FC236}">
                <a16:creationId xmlns:a16="http://schemas.microsoft.com/office/drawing/2014/main" id="{2EEC0ACD-6104-4139-8783-E3F8BD6CB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950" y="0"/>
            <a:ext cx="4337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0C80A0-1AA1-4ED1-91F3-DCC5D28630B0}"/>
              </a:ext>
            </a:extLst>
          </p:cNvPr>
          <p:cNvSpPr>
            <a:spLocks noChangeArrowheads="1"/>
          </p:cNvSpPr>
          <p:nvPr/>
        </p:nvSpPr>
        <p:spPr bwMode="auto">
          <a:xfrm>
            <a:off x="-3781426" y="-631042"/>
            <a:ext cx="125231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rgbClr val="111111"/>
                </a:solidFill>
                <a:effectLst/>
                <a:latin typeface="Arial" panose="020B0604020202020204" pitchFamily="34" charset="0"/>
                <a:ea typeface="Hiragino Sans GB"/>
              </a:rPr>
            </a:br>
            <a:endParaRPr kumimoji="0" lang="zh-CN" altLang="zh-CN" sz="1800" b="0" i="0" u="none" strike="noStrike" cap="none" normalizeH="0" baseline="0">
              <a:ln>
                <a:noFill/>
              </a:ln>
              <a:solidFill>
                <a:srgbClr val="111111"/>
              </a:solidFill>
              <a:effectLst/>
              <a:latin typeface="Arial" panose="020B0604020202020204" pitchFamily="34" charset="0"/>
              <a:ea typeface="Hiragino Sans GB"/>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A044569-8D2D-4243-938E-5445BAEC1B55}"/>
              </a:ext>
            </a:extLst>
          </p:cNvPr>
          <p:cNvSpPr>
            <a:spLocks noChangeArrowheads="1"/>
          </p:cNvSpPr>
          <p:nvPr/>
        </p:nvSpPr>
        <p:spPr bwMode="auto">
          <a:xfrm>
            <a:off x="-3781426" y="-193676"/>
            <a:ext cx="125231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30" name="Picture 6" descr="https://s3.cn-north-1.amazonaws.com.cn/sitbweb-cn/content/B018SA304G/images/cover.jpg">
            <a:extLst>
              <a:ext uri="{FF2B5EF4-FFF2-40B4-BE49-F238E27FC236}">
                <a16:creationId xmlns:a16="http://schemas.microsoft.com/office/drawing/2014/main" id="{CA9D8C58-283B-4E32-ACAF-6F527307C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226"/>
            <a:ext cx="487278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61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136FCD-C590-48B6-851E-2726B6E8AF24}"/>
              </a:ext>
            </a:extLst>
          </p:cNvPr>
          <p:cNvSpPr>
            <a:spLocks noGrp="1"/>
          </p:cNvSpPr>
          <p:nvPr>
            <p:ph type="title"/>
          </p:nvPr>
        </p:nvSpPr>
        <p:spPr>
          <a:xfrm>
            <a:off x="838200" y="365125"/>
            <a:ext cx="6683734" cy="1325563"/>
          </a:xfrm>
        </p:spPr>
        <p:txBody>
          <a:bodyPr/>
          <a:lstStyle/>
          <a:p>
            <a:r>
              <a:rPr lang="zh-CN" altLang="en-US" b="1" dirty="0"/>
              <a:t>重塑增长</a:t>
            </a:r>
            <a:endParaRPr lang="zh-CN" altLang="en-US" dirty="0"/>
          </a:p>
        </p:txBody>
      </p:sp>
      <p:sp>
        <p:nvSpPr>
          <p:cNvPr id="3" name="内容占位符 2">
            <a:extLst>
              <a:ext uri="{FF2B5EF4-FFF2-40B4-BE49-F238E27FC236}">
                <a16:creationId xmlns:a16="http://schemas.microsoft.com/office/drawing/2014/main" id="{570EE40F-D068-493C-B1B9-74B229842041}"/>
              </a:ext>
            </a:extLst>
          </p:cNvPr>
          <p:cNvSpPr>
            <a:spLocks noGrp="1"/>
          </p:cNvSpPr>
          <p:nvPr>
            <p:ph idx="1"/>
          </p:nvPr>
        </p:nvSpPr>
        <p:spPr>
          <a:xfrm>
            <a:off x="838200" y="1825625"/>
            <a:ext cx="6683734" cy="4351338"/>
          </a:xfrm>
        </p:spPr>
        <p:txBody>
          <a:bodyPr/>
          <a:lstStyle/>
          <a:p>
            <a:r>
              <a:rPr lang="zh-CN" altLang="en-US" dirty="0"/>
              <a:t>“精实增长”意味着围绕企业的整体战略，构建实现战略的业务、措施和能力，对资源和成本结构进行有针对性的调整。几乎所有的精实增长型企业，都在以下三个方面坚持不懈、始终如一：</a:t>
            </a:r>
            <a:br>
              <a:rPr lang="zh-CN" altLang="en-US" dirty="0"/>
            </a:br>
            <a:r>
              <a:rPr lang="en-US" altLang="zh-CN" dirty="0"/>
              <a:t>·</a:t>
            </a:r>
            <a:r>
              <a:rPr lang="zh-CN" altLang="en-US" dirty="0"/>
              <a:t>聚焦少数差异化能力，即比其他企业做得更好的方面。</a:t>
            </a:r>
            <a:br>
              <a:rPr lang="zh-CN" altLang="en-US" dirty="0"/>
            </a:br>
            <a:r>
              <a:rPr lang="en-US" altLang="zh-CN" dirty="0"/>
              <a:t>·</a:t>
            </a:r>
            <a:r>
              <a:rPr lang="zh-CN" altLang="en-US" dirty="0"/>
              <a:t>围绕能力调整成本结构。</a:t>
            </a:r>
            <a:br>
              <a:rPr lang="zh-CN" altLang="en-US" dirty="0"/>
            </a:br>
            <a:r>
              <a:rPr lang="en-US" altLang="zh-CN" dirty="0"/>
              <a:t>·</a:t>
            </a:r>
            <a:r>
              <a:rPr lang="zh-CN" altLang="en-US" dirty="0"/>
              <a:t>设计适合增长的组织。</a:t>
            </a:r>
          </a:p>
        </p:txBody>
      </p:sp>
      <p:pic>
        <p:nvPicPr>
          <p:cNvPr id="1026" name="Picture 2" descr="https://images-na.ssl-images-amazon.com/images/I/61DWT5Ygm%2BL.jpg">
            <a:extLst>
              <a:ext uri="{FF2B5EF4-FFF2-40B4-BE49-F238E27FC236}">
                <a16:creationId xmlns:a16="http://schemas.microsoft.com/office/drawing/2014/main" id="{0698B5E3-24F8-4869-B3A1-4F6D01256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0" y="0"/>
            <a:ext cx="4540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214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C50D6-6743-4C75-8F65-14DCBB6EB991}"/>
              </a:ext>
            </a:extLst>
          </p:cNvPr>
          <p:cNvSpPr>
            <a:spLocks noGrp="1"/>
          </p:cNvSpPr>
          <p:nvPr>
            <p:ph type="title"/>
          </p:nvPr>
        </p:nvSpPr>
        <p:spPr>
          <a:xfrm>
            <a:off x="392927" y="388979"/>
            <a:ext cx="5968117" cy="1325563"/>
          </a:xfrm>
        </p:spPr>
        <p:txBody>
          <a:bodyPr/>
          <a:lstStyle/>
          <a:p>
            <a:r>
              <a:rPr lang="zh-CN" altLang="en-US" dirty="0"/>
              <a:t>二次增长</a:t>
            </a:r>
          </a:p>
        </p:txBody>
      </p:sp>
      <p:sp>
        <p:nvSpPr>
          <p:cNvPr id="3" name="内容占位符 2">
            <a:extLst>
              <a:ext uri="{FF2B5EF4-FFF2-40B4-BE49-F238E27FC236}">
                <a16:creationId xmlns:a16="http://schemas.microsoft.com/office/drawing/2014/main" id="{491538E6-F493-4B75-83B3-749747FEB8FA}"/>
              </a:ext>
            </a:extLst>
          </p:cNvPr>
          <p:cNvSpPr>
            <a:spLocks noGrp="1"/>
          </p:cNvSpPr>
          <p:nvPr>
            <p:ph idx="1"/>
          </p:nvPr>
        </p:nvSpPr>
        <p:spPr>
          <a:xfrm>
            <a:off x="461176" y="1825625"/>
            <a:ext cx="6345141" cy="4766006"/>
          </a:xfrm>
        </p:spPr>
        <p:txBody>
          <a:bodyPr>
            <a:normAutofit fontScale="77500" lnSpcReduction="20000"/>
          </a:bodyPr>
          <a:lstStyle/>
          <a:p>
            <a:r>
              <a:rPr lang="en-US" altLang="zh-CN" dirty="0"/>
              <a:t>S</a:t>
            </a:r>
            <a:r>
              <a:rPr lang="zh-CN" altLang="en-US" dirty="0"/>
              <a:t>型曲线是每个组织和企业在预测未来时一定会参考的工具，一切事物的发展都逃不开</a:t>
            </a:r>
            <a:r>
              <a:rPr lang="en-US" altLang="zh-CN" dirty="0"/>
              <a:t>S</a:t>
            </a:r>
            <a:r>
              <a:rPr lang="zh-CN" altLang="en-US" dirty="0"/>
              <a:t>型曲线（“第一曲线”）。</a:t>
            </a:r>
            <a:endParaRPr lang="en-US" altLang="zh-CN" dirty="0"/>
          </a:p>
          <a:p>
            <a:r>
              <a:rPr lang="zh-CN" altLang="en-US" dirty="0"/>
              <a:t>然而，从公司组织、企业治理、市场的变化，到个人职业发展、社会人际关系以及未来的教育与社会价值，多维度地探讨这个世界需要重新以不同的角度来思考问题，不能够总是停留在“第一曲线”的世界。</a:t>
            </a:r>
            <a:endParaRPr lang="en-US" altLang="zh-CN" dirty="0"/>
          </a:p>
          <a:p>
            <a:r>
              <a:rPr lang="zh-CN" altLang="en-US" dirty="0"/>
              <a:t>如果组织和企业能在第一曲线到达巅峰之前，找到带领企业二次腾飞的“第二曲线”，并且第二曲线必须在第一曲线达到顶点前开始增长，弥补第二曲线投入初期的资源（金钱、时间和精力）消耗，那么企业永续增长的愿景就能实现。</a:t>
            </a:r>
            <a:endParaRPr lang="en-US" altLang="zh-CN" dirty="0"/>
          </a:p>
          <a:p>
            <a:r>
              <a:rPr lang="zh-CN" altLang="en-US" dirty="0"/>
              <a:t>在寻找第二曲线的道路上，成功的管理者必须向死而生，另辟蹊径，一次次跃过那些由成功铺设的“陷阱”，开辟一条与当前完全不同的新道路，为组织和企业找到实现下一条增长的第二曲线。</a:t>
            </a:r>
          </a:p>
        </p:txBody>
      </p:sp>
      <p:pic>
        <p:nvPicPr>
          <p:cNvPr id="1026" name="Picture 2" descr="https://s3.cn-north-1.amazonaws.com.cn/sitbweb-cn/content/B0719JCJD4/resources/2030449716">
            <a:extLst>
              <a:ext uri="{FF2B5EF4-FFF2-40B4-BE49-F238E27FC236}">
                <a16:creationId xmlns:a16="http://schemas.microsoft.com/office/drawing/2014/main" id="{96C4F31D-500C-4295-813C-513F38885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77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5FD5A6-57B0-4079-845A-23C4814963DC}"/>
              </a:ext>
            </a:extLst>
          </p:cNvPr>
          <p:cNvSpPr>
            <a:spLocks noGrp="1"/>
          </p:cNvSpPr>
          <p:nvPr>
            <p:ph type="title"/>
          </p:nvPr>
        </p:nvSpPr>
        <p:spPr>
          <a:xfrm>
            <a:off x="4261899" y="365125"/>
            <a:ext cx="2786602" cy="1325563"/>
          </a:xfrm>
        </p:spPr>
        <p:txBody>
          <a:bodyPr/>
          <a:lstStyle/>
          <a:p>
            <a:r>
              <a:rPr lang="zh-CN" altLang="en-US" dirty="0"/>
              <a:t>速度</a:t>
            </a:r>
          </a:p>
        </p:txBody>
      </p:sp>
      <p:sp>
        <p:nvSpPr>
          <p:cNvPr id="3" name="内容占位符 2">
            <a:extLst>
              <a:ext uri="{FF2B5EF4-FFF2-40B4-BE49-F238E27FC236}">
                <a16:creationId xmlns:a16="http://schemas.microsoft.com/office/drawing/2014/main" id="{BC0E5513-997C-401C-8DBC-A4C6176A3126}"/>
              </a:ext>
            </a:extLst>
          </p:cNvPr>
          <p:cNvSpPr>
            <a:spLocks noGrp="1"/>
          </p:cNvSpPr>
          <p:nvPr>
            <p:ph idx="1"/>
          </p:nvPr>
        </p:nvSpPr>
        <p:spPr>
          <a:xfrm>
            <a:off x="4261898" y="1825625"/>
            <a:ext cx="2786601" cy="4351338"/>
          </a:xfrm>
        </p:spPr>
        <p:txBody>
          <a:bodyPr>
            <a:normAutofit lnSpcReduction="10000"/>
          </a:bodyPr>
          <a:lstStyle/>
          <a:p>
            <a:r>
              <a:rPr lang="zh-CN" altLang="en-US" dirty="0"/>
              <a:t>在较短的时间内以较低的成本创造较大的价值，是企业成功新的模式。</a:t>
            </a:r>
            <a:endParaRPr lang="en-US" altLang="zh-CN" dirty="0"/>
          </a:p>
          <a:p>
            <a:r>
              <a:rPr lang="zh-CN" altLang="en-US" dirty="0"/>
              <a:t>对经济周期的把握和管理，对于企业和个人的财富、命运有着深远的影响。</a:t>
            </a:r>
          </a:p>
        </p:txBody>
      </p:sp>
      <p:pic>
        <p:nvPicPr>
          <p:cNvPr id="1026" name="Picture 2" descr="https://s3.cn-north-1.amazonaws.com.cn/sitbweb-cn/content/B072VB2ZW2/resources/720196931">
            <a:extLst>
              <a:ext uri="{FF2B5EF4-FFF2-40B4-BE49-F238E27FC236}">
                <a16:creationId xmlns:a16="http://schemas.microsoft.com/office/drawing/2014/main" id="{D21EBBBA-45F5-44EE-8703-65527C19B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3.cn-north-1.amazonaws.com.cn/sitbweb-cn/content/B01MU9XLMV/resources/257447934">
            <a:extLst>
              <a:ext uri="{FF2B5EF4-FFF2-40B4-BE49-F238E27FC236}">
                <a16:creationId xmlns:a16="http://schemas.microsoft.com/office/drawing/2014/main" id="{75A922CE-8442-4653-98E8-D02D388B0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367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21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A56EF-8EFB-464E-997D-FEECE526120A}"/>
              </a:ext>
            </a:extLst>
          </p:cNvPr>
          <p:cNvSpPr>
            <a:spLocks noGrp="1"/>
          </p:cNvSpPr>
          <p:nvPr>
            <p:ph type="title"/>
          </p:nvPr>
        </p:nvSpPr>
        <p:spPr>
          <a:xfrm>
            <a:off x="5143500" y="365125"/>
            <a:ext cx="1905000" cy="1325563"/>
          </a:xfrm>
        </p:spPr>
        <p:txBody>
          <a:bodyPr/>
          <a:lstStyle/>
          <a:p>
            <a:r>
              <a:rPr lang="zh-CN" altLang="en-US" dirty="0"/>
              <a:t>遇困时</a:t>
            </a:r>
          </a:p>
        </p:txBody>
      </p:sp>
      <p:sp>
        <p:nvSpPr>
          <p:cNvPr id="3" name="内容占位符 2">
            <a:extLst>
              <a:ext uri="{FF2B5EF4-FFF2-40B4-BE49-F238E27FC236}">
                <a16:creationId xmlns:a16="http://schemas.microsoft.com/office/drawing/2014/main" id="{47B28F8F-B3BD-4D5F-9BC4-C3A8001DE798}"/>
              </a:ext>
            </a:extLst>
          </p:cNvPr>
          <p:cNvSpPr>
            <a:spLocks noGrp="1"/>
          </p:cNvSpPr>
          <p:nvPr>
            <p:ph idx="1"/>
          </p:nvPr>
        </p:nvSpPr>
        <p:spPr>
          <a:xfrm>
            <a:off x="5143500" y="1825625"/>
            <a:ext cx="1905000" cy="4351338"/>
          </a:xfrm>
        </p:spPr>
        <p:txBody>
          <a:bodyPr/>
          <a:lstStyle/>
          <a:p>
            <a:r>
              <a:rPr lang="zh-CN" altLang="en-US" dirty="0"/>
              <a:t>充分利用现有资源</a:t>
            </a:r>
            <a:endParaRPr lang="en-US" altLang="zh-CN" dirty="0"/>
          </a:p>
          <a:p>
            <a:r>
              <a:rPr lang="zh-CN" altLang="en-US" dirty="0"/>
              <a:t>从失败中学习并成功</a:t>
            </a:r>
          </a:p>
        </p:txBody>
      </p:sp>
      <p:pic>
        <p:nvPicPr>
          <p:cNvPr id="2050" name="Picture 2" descr="https://s3.cn-north-1.amazonaws.com.cn/sitbweb-cn/content/B07DPKQXYM/resources/175028867">
            <a:extLst>
              <a:ext uri="{FF2B5EF4-FFF2-40B4-BE49-F238E27FC236}">
                <a16:creationId xmlns:a16="http://schemas.microsoft.com/office/drawing/2014/main" id="{72BE616D-5B81-4082-A8B9-0AFA4A481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cn-north-1.amazonaws.com.cn/sitbweb-cn/content/B07FNHXDL6/resources/446292836">
            <a:extLst>
              <a:ext uri="{FF2B5EF4-FFF2-40B4-BE49-F238E27FC236}">
                <a16:creationId xmlns:a16="http://schemas.microsoft.com/office/drawing/2014/main" id="{B8D9B11B-265E-40C6-8C4B-77DF0DEFF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55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1C78B-A128-4E99-A22F-17386D6E8C3D}"/>
              </a:ext>
            </a:extLst>
          </p:cNvPr>
          <p:cNvSpPr>
            <a:spLocks noGrp="1"/>
          </p:cNvSpPr>
          <p:nvPr>
            <p:ph type="title"/>
          </p:nvPr>
        </p:nvSpPr>
        <p:spPr>
          <a:xfrm>
            <a:off x="838200" y="365125"/>
            <a:ext cx="4495800" cy="1325563"/>
          </a:xfrm>
        </p:spPr>
        <p:txBody>
          <a:bodyPr/>
          <a:lstStyle/>
          <a:p>
            <a:r>
              <a:rPr lang="zh-CN" altLang="en-US" b="1" dirty="0"/>
              <a:t>延展业务边界</a:t>
            </a:r>
            <a:endParaRPr lang="zh-CN" altLang="en-US" dirty="0"/>
          </a:p>
        </p:txBody>
      </p:sp>
      <p:sp>
        <p:nvSpPr>
          <p:cNvPr id="3" name="内容占位符 2">
            <a:extLst>
              <a:ext uri="{FF2B5EF4-FFF2-40B4-BE49-F238E27FC236}">
                <a16:creationId xmlns:a16="http://schemas.microsoft.com/office/drawing/2014/main" id="{B707DF5B-F425-433E-AC87-EF18638162FA}"/>
              </a:ext>
            </a:extLst>
          </p:cNvPr>
          <p:cNvSpPr>
            <a:spLocks noGrp="1"/>
          </p:cNvSpPr>
          <p:nvPr>
            <p:ph idx="1"/>
          </p:nvPr>
        </p:nvSpPr>
        <p:spPr>
          <a:xfrm>
            <a:off x="469783" y="1825624"/>
            <a:ext cx="4864217" cy="4726177"/>
          </a:xfrm>
        </p:spPr>
        <p:txBody>
          <a:bodyPr>
            <a:normAutofit fontScale="92500" lnSpcReduction="10000"/>
          </a:bodyPr>
          <a:lstStyle/>
          <a:p>
            <a:r>
              <a:rPr lang="zh-CN" altLang="en-US" dirty="0"/>
              <a:t>大多数企业将全部精力集中在自己的核心业务，而完全看不见在存在于核心业务边缘的收益增长机会。现在越来越多的企业受困于核心业务的增长局限，开始</a:t>
            </a:r>
            <a:r>
              <a:rPr lang="zh-CN" altLang="en-US" b="1" dirty="0"/>
              <a:t>在核心业务的边缘开拓新的利润区</a:t>
            </a:r>
            <a:r>
              <a:rPr lang="zh-CN" altLang="en-US" dirty="0"/>
              <a:t>，甚至</a:t>
            </a:r>
            <a:r>
              <a:rPr lang="zh-CN" altLang="en-US" b="1" dirty="0"/>
              <a:t>在与其他行业或业务的跨界交叉区域寻找机会</a:t>
            </a:r>
            <a:r>
              <a:rPr lang="zh-CN" altLang="en-US" dirty="0"/>
              <a:t>。</a:t>
            </a:r>
            <a:endParaRPr lang="en-US" altLang="zh-CN" dirty="0"/>
          </a:p>
          <a:p>
            <a:r>
              <a:rPr lang="zh-CN" altLang="en-US" dirty="0"/>
              <a:t>本书将提供一个十步流程，来帮你</a:t>
            </a:r>
            <a:r>
              <a:rPr lang="zh-CN" altLang="en-US" b="1" dirty="0"/>
              <a:t>识别边缘地带的对企业有利可图的机会</a:t>
            </a:r>
            <a:r>
              <a:rPr lang="zh-CN" altLang="en-US" dirty="0"/>
              <a:t>，并利用这些机会实现收益增长。</a:t>
            </a:r>
          </a:p>
        </p:txBody>
      </p:sp>
      <p:pic>
        <p:nvPicPr>
          <p:cNvPr id="1026" name="Picture 2" descr="https://images-cn.ssl-images-amazon.com/images/I/51zXU%2BZBnvL.jpg">
            <a:extLst>
              <a:ext uri="{FF2B5EF4-FFF2-40B4-BE49-F238E27FC236}">
                <a16:creationId xmlns:a16="http://schemas.microsoft.com/office/drawing/2014/main" id="{F95CAAFF-F08B-4371-ADB0-33C526CA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753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C1542-B37C-448F-A4F1-4946BE6FF090}"/>
              </a:ext>
            </a:extLst>
          </p:cNvPr>
          <p:cNvSpPr>
            <a:spLocks noGrp="1"/>
          </p:cNvSpPr>
          <p:nvPr>
            <p:ph type="title"/>
          </p:nvPr>
        </p:nvSpPr>
        <p:spPr>
          <a:xfrm>
            <a:off x="838200" y="365125"/>
            <a:ext cx="6210300" cy="1325563"/>
          </a:xfrm>
        </p:spPr>
        <p:txBody>
          <a:bodyPr/>
          <a:lstStyle/>
          <a:p>
            <a:r>
              <a:rPr lang="zh-CN" altLang="en-US" dirty="0"/>
              <a:t>质量免费</a:t>
            </a:r>
          </a:p>
        </p:txBody>
      </p:sp>
      <p:sp>
        <p:nvSpPr>
          <p:cNvPr id="3" name="内容占位符 2">
            <a:extLst>
              <a:ext uri="{FF2B5EF4-FFF2-40B4-BE49-F238E27FC236}">
                <a16:creationId xmlns:a16="http://schemas.microsoft.com/office/drawing/2014/main" id="{EAF604F3-5FA9-45F3-B327-7F2318379B8A}"/>
              </a:ext>
            </a:extLst>
          </p:cNvPr>
          <p:cNvSpPr>
            <a:spLocks noGrp="1"/>
          </p:cNvSpPr>
          <p:nvPr>
            <p:ph idx="1"/>
          </p:nvPr>
        </p:nvSpPr>
        <p:spPr>
          <a:xfrm>
            <a:off x="838200" y="1825625"/>
            <a:ext cx="6210300" cy="4351338"/>
          </a:xfrm>
        </p:spPr>
        <p:txBody>
          <a:bodyPr/>
          <a:lstStyle/>
          <a:p>
            <a:r>
              <a:rPr lang="zh-CN" altLang="en-US" dirty="0"/>
              <a:t>你将理解质量不仅是免费的，它还是一棵</a:t>
            </a:r>
            <a:r>
              <a:rPr lang="zh-CN" altLang="en-US" b="1" dirty="0"/>
              <a:t>货真价实的摇钱树</a:t>
            </a:r>
            <a:r>
              <a:rPr lang="zh-CN" altLang="en-US" dirty="0"/>
              <a:t>。由于工作一开始就做对了，没有返工而省下的每一分钱，都会写入会计报表上 “利润”这一栏。</a:t>
            </a:r>
          </a:p>
        </p:txBody>
      </p:sp>
      <p:pic>
        <p:nvPicPr>
          <p:cNvPr id="2050" name="Picture 2" descr="https://s3.cn-north-1.amazonaws.com.cn/sitbweb-cn/content/B007K5HW2W/resources/841928361">
            <a:extLst>
              <a:ext uri="{FF2B5EF4-FFF2-40B4-BE49-F238E27FC236}">
                <a16:creationId xmlns:a16="http://schemas.microsoft.com/office/drawing/2014/main" id="{1167E803-E823-4D6F-88DC-C1E67E31F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913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7DBD9-35A9-498F-AE25-69668F9E7555}"/>
              </a:ext>
            </a:extLst>
          </p:cNvPr>
          <p:cNvSpPr>
            <a:spLocks noGrp="1"/>
          </p:cNvSpPr>
          <p:nvPr>
            <p:ph type="title"/>
          </p:nvPr>
        </p:nvSpPr>
        <p:spPr>
          <a:xfrm>
            <a:off x="838200" y="365125"/>
            <a:ext cx="6317609" cy="1325563"/>
          </a:xfrm>
        </p:spPr>
        <p:txBody>
          <a:bodyPr/>
          <a:lstStyle/>
          <a:p>
            <a:r>
              <a:rPr lang="zh-CN" altLang="en-US" dirty="0"/>
              <a:t>创业者精神</a:t>
            </a:r>
          </a:p>
        </p:txBody>
      </p:sp>
      <p:sp>
        <p:nvSpPr>
          <p:cNvPr id="3" name="内容占位符 2">
            <a:extLst>
              <a:ext uri="{FF2B5EF4-FFF2-40B4-BE49-F238E27FC236}">
                <a16:creationId xmlns:a16="http://schemas.microsoft.com/office/drawing/2014/main" id="{1A75C7DB-8375-4C7E-B199-A64CFF02740A}"/>
              </a:ext>
            </a:extLst>
          </p:cNvPr>
          <p:cNvSpPr>
            <a:spLocks noGrp="1"/>
          </p:cNvSpPr>
          <p:nvPr>
            <p:ph idx="1"/>
          </p:nvPr>
        </p:nvSpPr>
        <p:spPr>
          <a:xfrm>
            <a:off x="838200" y="1825625"/>
            <a:ext cx="6317609" cy="4734566"/>
          </a:xfrm>
        </p:spPr>
        <p:txBody>
          <a:bodyPr>
            <a:normAutofit fontScale="92500"/>
          </a:bodyPr>
          <a:lstStyle/>
          <a:p>
            <a:r>
              <a:rPr lang="zh-CN" altLang="en-US" dirty="0"/>
              <a:t>如何大胆思考并理智行动？如何降低风险来寻求突破？如何在危机中直面寒冬并发现转机？如何正确评估自己的创业性格？如何在变革中积极寻求导师的帮助？创业者精神就是这些问题的答案。</a:t>
            </a:r>
            <a:r>
              <a:rPr lang="zh-CN" altLang="en-US" b="1" dirty="0"/>
              <a:t>人人都要有创业者精神，来应对这个充满变化与不确定的时期。</a:t>
            </a:r>
            <a:r>
              <a:rPr lang="zh-CN" altLang="en-US" dirty="0"/>
              <a:t> </a:t>
            </a:r>
            <a:endParaRPr lang="en-US" altLang="zh-CN" dirty="0"/>
          </a:p>
          <a:p>
            <a:r>
              <a:rPr lang="zh-CN" altLang="en-US" dirty="0"/>
              <a:t>基于作者</a:t>
            </a:r>
            <a:r>
              <a:rPr lang="en-US" altLang="zh-CN" dirty="0"/>
              <a:t>20</a:t>
            </a:r>
            <a:r>
              <a:rPr lang="zh-CN" altLang="en-US" dirty="0"/>
              <a:t>年的研究成果及指导近千名创业者创业的实战经验写就。</a:t>
            </a:r>
            <a:endParaRPr lang="en-US" altLang="zh-CN" dirty="0"/>
          </a:p>
          <a:p>
            <a:r>
              <a:rPr lang="zh-CN" altLang="en-US" dirty="0"/>
              <a:t>无论是创业者还是遇到职业发展瓶颈的职场人，都</a:t>
            </a:r>
            <a:r>
              <a:rPr lang="zh-CN" altLang="en-US" b="1" dirty="0"/>
              <a:t>需要以创业者精神不断重塑自我以适应变幻的工作环境</a:t>
            </a:r>
            <a:r>
              <a:rPr lang="zh-CN" altLang="en-US" dirty="0"/>
              <a:t>。</a:t>
            </a:r>
          </a:p>
        </p:txBody>
      </p:sp>
      <p:pic>
        <p:nvPicPr>
          <p:cNvPr id="1028" name="Picture 4" descr="https://s3.cn-north-1.amazonaws.com.cn/sitbweb-cn/content/B07MC49YLB/resources/565300406">
            <a:extLst>
              <a:ext uri="{FF2B5EF4-FFF2-40B4-BE49-F238E27FC236}">
                <a16:creationId xmlns:a16="http://schemas.microsoft.com/office/drawing/2014/main" id="{9E285FF1-16CA-4E72-9474-D4DC89C2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087" y="0"/>
            <a:ext cx="5141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49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BC0D8-AA59-4B97-AE99-75308F59611C}"/>
              </a:ext>
            </a:extLst>
          </p:cNvPr>
          <p:cNvSpPr>
            <a:spLocks noGrp="1"/>
          </p:cNvSpPr>
          <p:nvPr>
            <p:ph type="title"/>
          </p:nvPr>
        </p:nvSpPr>
        <p:spPr>
          <a:xfrm>
            <a:off x="523962" y="117142"/>
            <a:ext cx="6210300" cy="923094"/>
          </a:xfrm>
        </p:spPr>
        <p:txBody>
          <a:bodyPr/>
          <a:lstStyle/>
          <a:p>
            <a:r>
              <a:rPr lang="zh-CN" altLang="en-US" dirty="0"/>
              <a:t>逆势增长</a:t>
            </a:r>
          </a:p>
        </p:txBody>
      </p:sp>
      <p:sp>
        <p:nvSpPr>
          <p:cNvPr id="3" name="内容占位符 2">
            <a:extLst>
              <a:ext uri="{FF2B5EF4-FFF2-40B4-BE49-F238E27FC236}">
                <a16:creationId xmlns:a16="http://schemas.microsoft.com/office/drawing/2014/main" id="{2F1AABE9-8EB0-449B-834C-F1440495B854}"/>
              </a:ext>
            </a:extLst>
          </p:cNvPr>
          <p:cNvSpPr>
            <a:spLocks noGrp="1"/>
          </p:cNvSpPr>
          <p:nvPr>
            <p:ph idx="1"/>
          </p:nvPr>
        </p:nvSpPr>
        <p:spPr>
          <a:xfrm>
            <a:off x="209725" y="1040236"/>
            <a:ext cx="6838775" cy="5612234"/>
          </a:xfrm>
        </p:spPr>
        <p:txBody>
          <a:bodyPr>
            <a:normAutofit fontScale="77500" lnSpcReduction="20000"/>
          </a:bodyPr>
          <a:lstStyle/>
          <a:p>
            <a:pPr marL="0" indent="0">
              <a:buNone/>
            </a:pPr>
            <a:r>
              <a:rPr lang="zh-CN" altLang="en-US" dirty="0"/>
              <a:t>将向你展示在低增长的情况下，企业通过营销实现持续增长的</a:t>
            </a:r>
            <a:r>
              <a:rPr lang="en-US" altLang="zh-CN" b="1" dirty="0"/>
              <a:t>8</a:t>
            </a:r>
            <a:r>
              <a:rPr lang="zh-CN" altLang="en-US" b="1" dirty="0"/>
              <a:t>条法则</a:t>
            </a:r>
            <a:r>
              <a:rPr lang="zh-CN" altLang="en-US" dirty="0"/>
              <a:t>。</a:t>
            </a:r>
            <a:endParaRPr lang="en-US" altLang="zh-CN" dirty="0"/>
          </a:p>
          <a:p>
            <a:pPr>
              <a:buFont typeface="Wingdings" panose="05000000000000000000" pitchFamily="2" charset="2"/>
              <a:buChar char="l"/>
            </a:pPr>
            <a:r>
              <a:rPr lang="zh-CN" altLang="en-US" dirty="0"/>
              <a:t>通过</a:t>
            </a:r>
            <a:r>
              <a:rPr lang="zh-CN" altLang="en-US" b="1" dirty="0"/>
              <a:t>扩大市场份额</a:t>
            </a:r>
            <a:r>
              <a:rPr lang="zh-CN" altLang="en-US" dirty="0"/>
              <a:t>实现增长：超越竞争对手，有效提高市场份额。</a:t>
            </a:r>
            <a:endParaRPr lang="en-US" altLang="zh-CN" dirty="0"/>
          </a:p>
          <a:p>
            <a:pPr>
              <a:buFont typeface="Wingdings" panose="05000000000000000000" pitchFamily="2" charset="2"/>
              <a:buChar char="l"/>
            </a:pPr>
            <a:r>
              <a:rPr lang="zh-CN" altLang="en-US" dirty="0"/>
              <a:t>通过</a:t>
            </a:r>
            <a:r>
              <a:rPr lang="zh-CN" altLang="en-US" b="1" dirty="0"/>
              <a:t>开发忠诚的客户和利益相关方</a:t>
            </a:r>
            <a:r>
              <a:rPr lang="zh-CN" altLang="en-US" dirty="0"/>
              <a:t>实现增长：拓展“粉丝”，开发忠诚的供应链伙伴。</a:t>
            </a:r>
            <a:endParaRPr lang="en-US" altLang="zh-CN" dirty="0"/>
          </a:p>
          <a:p>
            <a:pPr>
              <a:buFont typeface="Wingdings" panose="05000000000000000000" pitchFamily="2" charset="2"/>
              <a:buChar char="l"/>
            </a:pPr>
            <a:r>
              <a:rPr lang="zh-CN" altLang="en-US" dirty="0"/>
              <a:t>通过</a:t>
            </a:r>
            <a:r>
              <a:rPr lang="zh-CN" altLang="en-US" b="1" dirty="0"/>
              <a:t>开发强势品牌</a:t>
            </a:r>
            <a:r>
              <a:rPr lang="zh-CN" altLang="en-US" dirty="0"/>
              <a:t>实现增长：设计和展现强势品牌，宣传企业的战略和行动。</a:t>
            </a:r>
            <a:endParaRPr lang="en-US" altLang="zh-CN" dirty="0"/>
          </a:p>
          <a:p>
            <a:pPr>
              <a:buFont typeface="Wingdings" panose="05000000000000000000" pitchFamily="2" charset="2"/>
              <a:buChar char="l"/>
            </a:pPr>
            <a:r>
              <a:rPr lang="zh-CN" altLang="en-US" dirty="0"/>
              <a:t>通过</a:t>
            </a:r>
            <a:r>
              <a:rPr lang="zh-CN" altLang="en-US" b="1" dirty="0"/>
              <a:t>创新产品、服务和体验</a:t>
            </a:r>
            <a:r>
              <a:rPr lang="zh-CN" altLang="en-US" dirty="0"/>
              <a:t>实现增长：开发创新文化，构思新的产品和体验。</a:t>
            </a:r>
            <a:endParaRPr lang="en-US" altLang="zh-CN" dirty="0"/>
          </a:p>
          <a:p>
            <a:pPr>
              <a:buFont typeface="Wingdings" panose="05000000000000000000" pitchFamily="2" charset="2"/>
              <a:buChar char="l"/>
            </a:pPr>
            <a:r>
              <a:rPr lang="zh-CN" altLang="en-US" dirty="0"/>
              <a:t>通过</a:t>
            </a:r>
            <a:r>
              <a:rPr lang="zh-CN" altLang="en-US" b="1" dirty="0"/>
              <a:t>国际化经营</a:t>
            </a:r>
            <a:r>
              <a:rPr lang="zh-CN" altLang="en-US" dirty="0"/>
              <a:t>实现增长：寻找并进入具有高增长率的国际宏观和微观市场。</a:t>
            </a:r>
            <a:endParaRPr lang="en-US" altLang="zh-CN" dirty="0"/>
          </a:p>
          <a:p>
            <a:pPr>
              <a:buFont typeface="Wingdings" panose="05000000000000000000" pitchFamily="2" charset="2"/>
              <a:buChar char="l"/>
            </a:pPr>
            <a:r>
              <a:rPr lang="zh-CN" altLang="en-US" dirty="0"/>
              <a:t>通过</a:t>
            </a:r>
            <a:r>
              <a:rPr lang="zh-CN" altLang="en-US" b="1" dirty="0"/>
              <a:t>合并、收购、联盟和合资</a:t>
            </a:r>
            <a:r>
              <a:rPr lang="zh-CN" altLang="en-US" dirty="0"/>
              <a:t>实现增长：在合并、收购、联盟和合资活动中寻找机遇。</a:t>
            </a:r>
            <a:endParaRPr lang="en-US" altLang="zh-CN" dirty="0"/>
          </a:p>
          <a:p>
            <a:pPr>
              <a:buFont typeface="Wingdings" panose="05000000000000000000" pitchFamily="2" charset="2"/>
              <a:buChar char="l"/>
            </a:pPr>
            <a:r>
              <a:rPr lang="zh-CN" altLang="en-US" dirty="0"/>
              <a:t>通过</a:t>
            </a:r>
            <a:r>
              <a:rPr lang="zh-CN" altLang="en-US" b="1" dirty="0"/>
              <a:t>建立良好的社会责任声誉</a:t>
            </a:r>
            <a:r>
              <a:rPr lang="zh-CN" altLang="en-US" dirty="0"/>
              <a:t>实现增长：改善企业的社会形象，赢得公众和利益相关方更大的尊重和支持。</a:t>
            </a:r>
            <a:endParaRPr lang="en-US" altLang="zh-CN" dirty="0"/>
          </a:p>
          <a:p>
            <a:pPr>
              <a:buFont typeface="Wingdings" panose="05000000000000000000" pitchFamily="2" charset="2"/>
              <a:buChar char="l"/>
            </a:pPr>
            <a:r>
              <a:rPr lang="zh-CN" altLang="en-US" dirty="0"/>
              <a:t>通过</a:t>
            </a:r>
            <a:r>
              <a:rPr lang="zh-CN" altLang="en-US" b="1" dirty="0"/>
              <a:t>与政府和非政府组织合作</a:t>
            </a:r>
            <a:r>
              <a:rPr lang="zh-CN" altLang="en-US" dirty="0"/>
              <a:t>实现增长：为各国政府和非政府组织提供所需的产品和服务。</a:t>
            </a:r>
          </a:p>
        </p:txBody>
      </p:sp>
      <p:pic>
        <p:nvPicPr>
          <p:cNvPr id="1026" name="Picture 2" descr="https://s3.cn-north-1.amazonaws.com.cn/sitbweb-cn/content/B06WLMM6WN/resources/749436816">
            <a:extLst>
              <a:ext uri="{FF2B5EF4-FFF2-40B4-BE49-F238E27FC236}">
                <a16:creationId xmlns:a16="http://schemas.microsoft.com/office/drawing/2014/main" id="{8BAE62DD-22B6-40D6-AAC7-62A40DE51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628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EA9B6-2260-42DB-85C3-DE2A24B5991E}"/>
              </a:ext>
            </a:extLst>
          </p:cNvPr>
          <p:cNvSpPr>
            <a:spLocks noGrp="1"/>
          </p:cNvSpPr>
          <p:nvPr>
            <p:ph type="title"/>
          </p:nvPr>
        </p:nvSpPr>
        <p:spPr>
          <a:xfrm>
            <a:off x="838200" y="365125"/>
            <a:ext cx="6099175" cy="1325563"/>
          </a:xfrm>
        </p:spPr>
        <p:txBody>
          <a:bodyPr/>
          <a:lstStyle/>
          <a:p>
            <a:r>
              <a:rPr lang="zh-CN" altLang="en-US" dirty="0"/>
              <a:t>认识经济</a:t>
            </a:r>
          </a:p>
        </p:txBody>
      </p:sp>
      <p:sp>
        <p:nvSpPr>
          <p:cNvPr id="3" name="内容占位符 2">
            <a:extLst>
              <a:ext uri="{FF2B5EF4-FFF2-40B4-BE49-F238E27FC236}">
                <a16:creationId xmlns:a16="http://schemas.microsoft.com/office/drawing/2014/main" id="{D3786831-978E-4E7C-ABCE-5969B89EAF9B}"/>
              </a:ext>
            </a:extLst>
          </p:cNvPr>
          <p:cNvSpPr>
            <a:spLocks noGrp="1"/>
          </p:cNvSpPr>
          <p:nvPr>
            <p:ph idx="1"/>
          </p:nvPr>
        </p:nvSpPr>
        <p:spPr>
          <a:xfrm>
            <a:off x="838200" y="1825625"/>
            <a:ext cx="6039678" cy="4351338"/>
          </a:xfrm>
        </p:spPr>
        <p:txBody>
          <a:bodyPr/>
          <a:lstStyle/>
          <a:p>
            <a:r>
              <a:rPr lang="zh-CN" altLang="en-US" dirty="0"/>
              <a:t>以联系实际见长，并融入了当前流行的行为经济学和实验经济学理论</a:t>
            </a:r>
            <a:r>
              <a:rPr lang="en-US" altLang="zh-CN" dirty="0"/>
              <a:t>,</a:t>
            </a:r>
            <a:r>
              <a:rPr lang="zh-CN" altLang="en-US" dirty="0"/>
              <a:t>深入浅出地将经济学原理通过故事娓娓道来。</a:t>
            </a:r>
          </a:p>
        </p:txBody>
      </p:sp>
      <p:pic>
        <p:nvPicPr>
          <p:cNvPr id="2050" name="Picture 2" descr="https://images-na.ssl-images-amazon.com/images/I/61VYQ5UnihL.jpg">
            <a:extLst>
              <a:ext uri="{FF2B5EF4-FFF2-40B4-BE49-F238E27FC236}">
                <a16:creationId xmlns:a16="http://schemas.microsoft.com/office/drawing/2014/main" id="{5BC9CE64-3D13-493D-8CD9-2AA64608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75" y="0"/>
            <a:ext cx="5254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580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F5F6F-9446-491D-AFBA-9D15279CC1E5}"/>
              </a:ext>
            </a:extLst>
          </p:cNvPr>
          <p:cNvSpPr>
            <a:spLocks noGrp="1"/>
          </p:cNvSpPr>
          <p:nvPr>
            <p:ph type="title"/>
          </p:nvPr>
        </p:nvSpPr>
        <p:spPr>
          <a:xfrm>
            <a:off x="838200" y="365125"/>
            <a:ext cx="6497637" cy="1325563"/>
          </a:xfrm>
        </p:spPr>
        <p:txBody>
          <a:bodyPr/>
          <a:lstStyle/>
          <a:p>
            <a:r>
              <a:rPr lang="zh-CN" altLang="en-US" b="1" dirty="0"/>
              <a:t>经济发展理论</a:t>
            </a:r>
            <a:endParaRPr lang="zh-CN" altLang="en-US" dirty="0"/>
          </a:p>
        </p:txBody>
      </p:sp>
      <p:sp>
        <p:nvSpPr>
          <p:cNvPr id="3" name="内容占位符 2">
            <a:extLst>
              <a:ext uri="{FF2B5EF4-FFF2-40B4-BE49-F238E27FC236}">
                <a16:creationId xmlns:a16="http://schemas.microsoft.com/office/drawing/2014/main" id="{0840B9D5-6CE6-4439-AC7B-FFB13F0C0EA9}"/>
              </a:ext>
            </a:extLst>
          </p:cNvPr>
          <p:cNvSpPr>
            <a:spLocks noGrp="1"/>
          </p:cNvSpPr>
          <p:nvPr>
            <p:ph idx="1"/>
          </p:nvPr>
        </p:nvSpPr>
        <p:spPr>
          <a:xfrm>
            <a:off x="838200" y="1825625"/>
            <a:ext cx="6497637" cy="4351338"/>
          </a:xfrm>
        </p:spPr>
        <p:txBody>
          <a:bodyPr/>
          <a:lstStyle/>
          <a:p>
            <a:r>
              <a:rPr lang="zh-CN" altLang="en-US" dirty="0"/>
              <a:t>从经济增长到结构性改革、从经济转型到宏观调控、从企业创新到企业家精神，新常态下，为世界性经济衰退开出了治标治本的“药方”。</a:t>
            </a:r>
          </a:p>
        </p:txBody>
      </p:sp>
      <p:pic>
        <p:nvPicPr>
          <p:cNvPr id="3074" name="Picture 2" descr="https://images-cn.ssl-images-amazon.com/images/I/61nzZKBgkmL.jpg">
            <a:extLst>
              <a:ext uri="{FF2B5EF4-FFF2-40B4-BE49-F238E27FC236}">
                <a16:creationId xmlns:a16="http://schemas.microsoft.com/office/drawing/2014/main" id="{93CDAD65-8697-457B-BE9A-628CABA38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837" y="0"/>
            <a:ext cx="4856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004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22118-A5A6-4C0D-A311-87C5AF79F45B}"/>
              </a:ext>
            </a:extLst>
          </p:cNvPr>
          <p:cNvSpPr>
            <a:spLocks noGrp="1"/>
          </p:cNvSpPr>
          <p:nvPr>
            <p:ph type="title"/>
          </p:nvPr>
        </p:nvSpPr>
        <p:spPr>
          <a:xfrm>
            <a:off x="838200" y="365125"/>
            <a:ext cx="6293316" cy="1325563"/>
          </a:xfrm>
        </p:spPr>
        <p:txBody>
          <a:bodyPr/>
          <a:lstStyle/>
          <a:p>
            <a:r>
              <a:rPr lang="zh-CN" altLang="en-US" dirty="0"/>
              <a:t>把握经济周期</a:t>
            </a:r>
          </a:p>
        </p:txBody>
      </p:sp>
      <p:sp>
        <p:nvSpPr>
          <p:cNvPr id="3" name="内容占位符 2">
            <a:extLst>
              <a:ext uri="{FF2B5EF4-FFF2-40B4-BE49-F238E27FC236}">
                <a16:creationId xmlns:a16="http://schemas.microsoft.com/office/drawing/2014/main" id="{FDBEE3EC-CF24-40E5-B363-E6348272171C}"/>
              </a:ext>
            </a:extLst>
          </p:cNvPr>
          <p:cNvSpPr>
            <a:spLocks noGrp="1"/>
          </p:cNvSpPr>
          <p:nvPr>
            <p:ph idx="1"/>
          </p:nvPr>
        </p:nvSpPr>
        <p:spPr>
          <a:xfrm>
            <a:off x="838200" y="1825625"/>
            <a:ext cx="6293316" cy="4351338"/>
          </a:xfrm>
        </p:spPr>
        <p:txBody>
          <a:bodyPr/>
          <a:lstStyle/>
          <a:p>
            <a:r>
              <a:rPr lang="zh-CN" altLang="en-US" dirty="0"/>
              <a:t>繁荣和衰退是一个经济周期，不断往复，只有找到</a:t>
            </a:r>
            <a:r>
              <a:rPr lang="zh-CN" altLang="en-US" b="1" dirty="0"/>
              <a:t>经济周期不断变化的特征</a:t>
            </a:r>
            <a:r>
              <a:rPr lang="zh-CN" altLang="en-US" dirty="0"/>
              <a:t>，才能抓住机会，实现个人或者公司财富的增值。</a:t>
            </a:r>
            <a:endParaRPr lang="en-US" altLang="zh-CN" dirty="0"/>
          </a:p>
          <a:p>
            <a:r>
              <a:rPr lang="zh-CN" altLang="en-US" dirty="0"/>
              <a:t>利用周期性机会避免经济危险的战略，对主要经济趋势的分析，可靠的分析主要趋势的指标信息，如何保卫财富并避免掉入常见的投资陷阱，为避免周转衰退和建立在不断上升的行业趋势上提供了指导。</a:t>
            </a:r>
          </a:p>
        </p:txBody>
      </p:sp>
      <p:pic>
        <p:nvPicPr>
          <p:cNvPr id="2052" name="Picture 4" descr="https://s3.cn-north-1.amazonaws.com.cn/sitbweb-cn/content/B07M9XRM8Y/resources/756633631">
            <a:extLst>
              <a:ext uri="{FF2B5EF4-FFF2-40B4-BE49-F238E27FC236}">
                <a16:creationId xmlns:a16="http://schemas.microsoft.com/office/drawing/2014/main" id="{A7F8C770-6127-43BB-8E75-D290B172D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516"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77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2770B-10B7-45B1-98E7-769BF3B6085D}"/>
              </a:ext>
            </a:extLst>
          </p:cNvPr>
          <p:cNvSpPr>
            <a:spLocks noGrp="1"/>
          </p:cNvSpPr>
          <p:nvPr>
            <p:ph type="title"/>
          </p:nvPr>
        </p:nvSpPr>
        <p:spPr>
          <a:xfrm>
            <a:off x="838200" y="365125"/>
            <a:ext cx="6230510" cy="1325563"/>
          </a:xfrm>
        </p:spPr>
        <p:txBody>
          <a:bodyPr/>
          <a:lstStyle/>
          <a:p>
            <a:r>
              <a:rPr lang="zh-CN" altLang="en-US" dirty="0"/>
              <a:t>全球化经济</a:t>
            </a:r>
          </a:p>
        </p:txBody>
      </p:sp>
      <p:sp>
        <p:nvSpPr>
          <p:cNvPr id="3" name="内容占位符 2">
            <a:extLst>
              <a:ext uri="{FF2B5EF4-FFF2-40B4-BE49-F238E27FC236}">
                <a16:creationId xmlns:a16="http://schemas.microsoft.com/office/drawing/2014/main" id="{24DB313F-405C-4D23-B02D-1139F56BD3E4}"/>
              </a:ext>
            </a:extLst>
          </p:cNvPr>
          <p:cNvSpPr>
            <a:spLocks noGrp="1"/>
          </p:cNvSpPr>
          <p:nvPr>
            <p:ph idx="1"/>
          </p:nvPr>
        </p:nvSpPr>
        <p:spPr>
          <a:xfrm>
            <a:off x="838200" y="1825625"/>
            <a:ext cx="6230510" cy="4351338"/>
          </a:xfrm>
        </p:spPr>
        <p:txBody>
          <a:bodyPr/>
          <a:lstStyle/>
          <a:p>
            <a:r>
              <a:rPr lang="zh-CN" altLang="en-US" dirty="0"/>
              <a:t>全球化、制度建设和经济增长</a:t>
            </a:r>
          </a:p>
          <a:p>
            <a:endParaRPr lang="zh-CN" altLang="en-US" dirty="0"/>
          </a:p>
        </p:txBody>
      </p:sp>
      <p:pic>
        <p:nvPicPr>
          <p:cNvPr id="3074" name="Picture 2" descr="https://s3.cn-north-1.amazonaws.com.cn/sitbweb-cn/content/B01J1I4FJ8/images/cover.jpg">
            <a:extLst>
              <a:ext uri="{FF2B5EF4-FFF2-40B4-BE49-F238E27FC236}">
                <a16:creationId xmlns:a16="http://schemas.microsoft.com/office/drawing/2014/main" id="{D654032E-F36A-40CE-933F-73817B922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710" y="4762"/>
            <a:ext cx="5123290" cy="683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0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68C63-8917-4E90-A5B7-71410802EF08}"/>
              </a:ext>
            </a:extLst>
          </p:cNvPr>
          <p:cNvSpPr>
            <a:spLocks noGrp="1"/>
          </p:cNvSpPr>
          <p:nvPr>
            <p:ph type="title"/>
          </p:nvPr>
        </p:nvSpPr>
        <p:spPr/>
        <p:txBody>
          <a:bodyPr/>
          <a:lstStyle/>
          <a:p>
            <a:r>
              <a:rPr lang="zh-CN" altLang="en-US" dirty="0"/>
              <a:t>全球化</a:t>
            </a:r>
          </a:p>
        </p:txBody>
      </p:sp>
      <p:sp>
        <p:nvSpPr>
          <p:cNvPr id="3" name="内容占位符 2">
            <a:extLst>
              <a:ext uri="{FF2B5EF4-FFF2-40B4-BE49-F238E27FC236}">
                <a16:creationId xmlns:a16="http://schemas.microsoft.com/office/drawing/2014/main" id="{F17748F5-D57D-4A54-8CBC-A97F46A02DE6}"/>
              </a:ext>
            </a:extLst>
          </p:cNvPr>
          <p:cNvSpPr>
            <a:spLocks noGrp="1"/>
          </p:cNvSpPr>
          <p:nvPr>
            <p:ph idx="1"/>
          </p:nvPr>
        </p:nvSpPr>
        <p:spPr>
          <a:xfrm>
            <a:off x="838200" y="1825625"/>
            <a:ext cx="5541963" cy="4351338"/>
          </a:xfrm>
        </p:spPr>
        <p:txBody>
          <a:bodyPr/>
          <a:lstStyle/>
          <a:p>
            <a:r>
              <a:rPr lang="zh-CN" altLang="en-US" dirty="0"/>
              <a:t>揭示企业在当今市场环境中应如何有效地进行战略管理。</a:t>
            </a:r>
          </a:p>
        </p:txBody>
      </p:sp>
      <p:pic>
        <p:nvPicPr>
          <p:cNvPr id="1026" name="Picture 2" descr="https://images-na.ssl-images-amazon.com/images/I/513UTSvsFLL.jpg">
            <a:extLst>
              <a:ext uri="{FF2B5EF4-FFF2-40B4-BE49-F238E27FC236}">
                <a16:creationId xmlns:a16="http://schemas.microsoft.com/office/drawing/2014/main" id="{6D95F079-E65D-4E70-96B6-C79F9CE1C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163" y="0"/>
            <a:ext cx="5811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8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A6F2E-65B1-4481-BE94-E7EA4EB240C3}"/>
              </a:ext>
            </a:extLst>
          </p:cNvPr>
          <p:cNvSpPr>
            <a:spLocks noGrp="1"/>
          </p:cNvSpPr>
          <p:nvPr>
            <p:ph type="title"/>
          </p:nvPr>
        </p:nvSpPr>
        <p:spPr>
          <a:xfrm>
            <a:off x="5143500" y="365125"/>
            <a:ext cx="2426207" cy="1325563"/>
          </a:xfrm>
        </p:spPr>
        <p:txBody>
          <a:bodyPr/>
          <a:lstStyle/>
          <a:p>
            <a:r>
              <a:rPr lang="zh-CN" altLang="en-US" dirty="0"/>
              <a:t>永续经营</a:t>
            </a:r>
          </a:p>
        </p:txBody>
      </p:sp>
      <p:sp>
        <p:nvSpPr>
          <p:cNvPr id="3" name="内容占位符 2">
            <a:extLst>
              <a:ext uri="{FF2B5EF4-FFF2-40B4-BE49-F238E27FC236}">
                <a16:creationId xmlns:a16="http://schemas.microsoft.com/office/drawing/2014/main" id="{12529463-E5E8-42A0-A740-0531F372EA61}"/>
              </a:ext>
            </a:extLst>
          </p:cNvPr>
          <p:cNvSpPr>
            <a:spLocks noGrp="1"/>
          </p:cNvSpPr>
          <p:nvPr>
            <p:ph idx="1"/>
          </p:nvPr>
        </p:nvSpPr>
        <p:spPr>
          <a:xfrm>
            <a:off x="5143500" y="1825625"/>
            <a:ext cx="2346629" cy="4351338"/>
          </a:xfrm>
        </p:spPr>
        <p:txBody>
          <a:bodyPr/>
          <a:lstStyle/>
          <a:p>
            <a:r>
              <a:rPr lang="zh-CN" altLang="en-US" dirty="0"/>
              <a:t>永续经营的准则</a:t>
            </a:r>
            <a:endParaRPr lang="en-US" altLang="zh-CN" dirty="0"/>
          </a:p>
          <a:p>
            <a:r>
              <a:rPr lang="zh-CN" altLang="en-US" dirty="0"/>
              <a:t>世界级企业的修炼</a:t>
            </a:r>
          </a:p>
        </p:txBody>
      </p:sp>
      <p:pic>
        <p:nvPicPr>
          <p:cNvPr id="11266" name="Picture 2" descr="https://s3.cn-north-1.amazonaws.com.cn/sitbweb-cn/content/B00H1MCL9S/resources/436859076">
            <a:extLst>
              <a:ext uri="{FF2B5EF4-FFF2-40B4-BE49-F238E27FC236}">
                <a16:creationId xmlns:a16="http://schemas.microsoft.com/office/drawing/2014/main" id="{473AC20E-7C72-4202-AA93-A43376370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images-na.ssl-images-amazon.com/images/I/512qRIOFsDL.jpg">
            <a:extLst>
              <a:ext uri="{FF2B5EF4-FFF2-40B4-BE49-F238E27FC236}">
                <a16:creationId xmlns:a16="http://schemas.microsoft.com/office/drawing/2014/main" id="{BAD54290-9280-4AC9-BB7D-4EBE0E349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707" y="0"/>
            <a:ext cx="462229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165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EB053-FEEC-4884-8ACD-2DBB9D4E7AEF}"/>
              </a:ext>
            </a:extLst>
          </p:cNvPr>
          <p:cNvSpPr>
            <a:spLocks noGrp="1"/>
          </p:cNvSpPr>
          <p:nvPr>
            <p:ph type="title"/>
          </p:nvPr>
        </p:nvSpPr>
        <p:spPr>
          <a:xfrm>
            <a:off x="5143500" y="365125"/>
            <a:ext cx="1904999" cy="1325563"/>
          </a:xfrm>
        </p:spPr>
        <p:txBody>
          <a:bodyPr/>
          <a:lstStyle/>
          <a:p>
            <a:r>
              <a:rPr lang="zh-CN" altLang="en-US" dirty="0"/>
              <a:t>卓越</a:t>
            </a:r>
          </a:p>
        </p:txBody>
      </p:sp>
      <p:sp>
        <p:nvSpPr>
          <p:cNvPr id="3" name="内容占位符 2">
            <a:extLst>
              <a:ext uri="{FF2B5EF4-FFF2-40B4-BE49-F238E27FC236}">
                <a16:creationId xmlns:a16="http://schemas.microsoft.com/office/drawing/2014/main" id="{F905E620-7611-4761-8896-BBCC84572B81}"/>
              </a:ext>
            </a:extLst>
          </p:cNvPr>
          <p:cNvSpPr>
            <a:spLocks noGrp="1"/>
          </p:cNvSpPr>
          <p:nvPr>
            <p:ph idx="1"/>
          </p:nvPr>
        </p:nvSpPr>
        <p:spPr>
          <a:xfrm>
            <a:off x="5143500" y="1825624"/>
            <a:ext cx="1905000" cy="5032375"/>
          </a:xfrm>
        </p:spPr>
        <p:txBody>
          <a:bodyPr/>
          <a:lstStyle/>
          <a:p>
            <a:r>
              <a:rPr lang="zh-CN" altLang="en-US" dirty="0"/>
              <a:t>坚守不因时而变的核心价值观。</a:t>
            </a:r>
            <a:endParaRPr lang="en-US" altLang="zh-CN" dirty="0"/>
          </a:p>
          <a:p>
            <a:r>
              <a:rPr lang="zh-CN" altLang="en-US" dirty="0"/>
              <a:t>时刻洞察和控制局面，为环境变化做积极的准备。</a:t>
            </a:r>
          </a:p>
        </p:txBody>
      </p:sp>
      <p:pic>
        <p:nvPicPr>
          <p:cNvPr id="2050" name="Picture 2" descr="https://s3.cn-north-1.amazonaws.com.cn/sitbweb-cn/content/B07BKPD9DC/resources/1030235429">
            <a:extLst>
              <a:ext uri="{FF2B5EF4-FFF2-40B4-BE49-F238E27FC236}">
                <a16:creationId xmlns:a16="http://schemas.microsoft.com/office/drawing/2014/main" id="{9B3FCFE6-3B43-4881-A50C-35FFDF73F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3.cn-north-1.amazonaws.com.cn/sitbweb-cn/content/B075FLLB3S/resources/1957686570">
            <a:extLst>
              <a:ext uri="{FF2B5EF4-FFF2-40B4-BE49-F238E27FC236}">
                <a16:creationId xmlns:a16="http://schemas.microsoft.com/office/drawing/2014/main" id="{572EAD66-FC66-481C-9694-58554B560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7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0DFC5-57D3-4234-B603-1AEAD587EDEA}"/>
              </a:ext>
            </a:extLst>
          </p:cNvPr>
          <p:cNvSpPr>
            <a:spLocks noGrp="1"/>
          </p:cNvSpPr>
          <p:nvPr>
            <p:ph type="title"/>
          </p:nvPr>
        </p:nvSpPr>
        <p:spPr>
          <a:xfrm>
            <a:off x="838200" y="365125"/>
            <a:ext cx="6210300" cy="1325563"/>
          </a:xfrm>
        </p:spPr>
        <p:txBody>
          <a:bodyPr/>
          <a:lstStyle/>
          <a:p>
            <a:r>
              <a:rPr lang="zh-CN" altLang="en-US" dirty="0"/>
              <a:t>突破之道</a:t>
            </a:r>
          </a:p>
        </p:txBody>
      </p:sp>
      <p:sp>
        <p:nvSpPr>
          <p:cNvPr id="3" name="内容占位符 2">
            <a:extLst>
              <a:ext uri="{FF2B5EF4-FFF2-40B4-BE49-F238E27FC236}">
                <a16:creationId xmlns:a16="http://schemas.microsoft.com/office/drawing/2014/main" id="{60F89B9D-693E-49A4-B0F7-C11CADBA94B3}"/>
              </a:ext>
            </a:extLst>
          </p:cNvPr>
          <p:cNvSpPr>
            <a:spLocks noGrp="1"/>
          </p:cNvSpPr>
          <p:nvPr>
            <p:ph idx="1"/>
          </p:nvPr>
        </p:nvSpPr>
        <p:spPr>
          <a:xfrm>
            <a:off x="838200" y="1825625"/>
            <a:ext cx="6210300" cy="4351338"/>
          </a:xfrm>
        </p:spPr>
        <p:txBody>
          <a:bodyPr/>
          <a:lstStyle/>
          <a:p>
            <a:pPr marL="0" indent="0">
              <a:buNone/>
            </a:pPr>
            <a:r>
              <a:rPr lang="zh-CN" altLang="en-US" dirty="0"/>
              <a:t>“成功秘诀”，分别是：</a:t>
            </a:r>
            <a:endParaRPr lang="en-US" altLang="zh-CN" dirty="0"/>
          </a:p>
          <a:p>
            <a:pPr marL="0" indent="0">
              <a:buNone/>
            </a:pPr>
            <a:r>
              <a:rPr lang="zh-CN" altLang="en-US" dirty="0"/>
              <a:t>●　 组织导向的做法</a:t>
            </a:r>
            <a:endParaRPr lang="en-US" altLang="zh-CN" dirty="0"/>
          </a:p>
          <a:p>
            <a:pPr marL="0" indent="0">
              <a:buNone/>
            </a:pPr>
            <a:r>
              <a:rPr lang="zh-CN" altLang="en-US" dirty="0"/>
              <a:t>●　 不断逐步加码</a:t>
            </a:r>
            <a:endParaRPr lang="en-US" altLang="zh-CN" dirty="0"/>
          </a:p>
          <a:p>
            <a:pPr marL="0" indent="0">
              <a:buNone/>
            </a:pPr>
            <a:r>
              <a:rPr lang="zh-CN" altLang="en-US" dirty="0"/>
              <a:t>●　 个人反映公司品德</a:t>
            </a:r>
            <a:endParaRPr lang="en-US" altLang="zh-CN" dirty="0"/>
          </a:p>
          <a:p>
            <a:pPr marL="0" indent="0">
              <a:buNone/>
            </a:pPr>
            <a:r>
              <a:rPr lang="zh-CN" altLang="en-US" dirty="0"/>
              <a:t>●　 不断升级为结构优势</a:t>
            </a:r>
            <a:endParaRPr lang="en-US" altLang="zh-CN" dirty="0"/>
          </a:p>
          <a:p>
            <a:pPr marL="0" indent="0">
              <a:buNone/>
            </a:pPr>
            <a:r>
              <a:rPr lang="zh-CN" altLang="en-US" dirty="0"/>
              <a:t>●　 外援很重要</a:t>
            </a:r>
            <a:endParaRPr lang="en-US" altLang="zh-CN" dirty="0"/>
          </a:p>
          <a:p>
            <a:pPr marL="0" indent="0">
              <a:buNone/>
            </a:pPr>
            <a:r>
              <a:rPr lang="zh-CN" altLang="en-US" dirty="0"/>
              <a:t>●　 学会质疑，调整思维</a:t>
            </a:r>
          </a:p>
        </p:txBody>
      </p:sp>
      <p:pic>
        <p:nvPicPr>
          <p:cNvPr id="1026" name="Picture 2" descr="https://s3.cn-north-1.amazonaws.com.cn/sitbweb-cn/content/B077QDQ23N/resources/2030449716">
            <a:extLst>
              <a:ext uri="{FF2B5EF4-FFF2-40B4-BE49-F238E27FC236}">
                <a16:creationId xmlns:a16="http://schemas.microsoft.com/office/drawing/2014/main" id="{F9012346-8964-410D-A210-C9F448B1D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66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2789C-97AC-442F-A235-FA4D5DC775E5}"/>
              </a:ext>
            </a:extLst>
          </p:cNvPr>
          <p:cNvSpPr>
            <a:spLocks noGrp="1"/>
          </p:cNvSpPr>
          <p:nvPr>
            <p:ph type="title"/>
          </p:nvPr>
        </p:nvSpPr>
        <p:spPr>
          <a:xfrm>
            <a:off x="838200" y="365125"/>
            <a:ext cx="6497637" cy="1325563"/>
          </a:xfrm>
        </p:spPr>
        <p:txBody>
          <a:bodyPr/>
          <a:lstStyle/>
          <a:p>
            <a:r>
              <a:rPr lang="zh-CN" altLang="en-US" dirty="0"/>
              <a:t>长期盈利性增长</a:t>
            </a:r>
          </a:p>
        </p:txBody>
      </p:sp>
      <p:sp>
        <p:nvSpPr>
          <p:cNvPr id="3" name="内容占位符 2">
            <a:extLst>
              <a:ext uri="{FF2B5EF4-FFF2-40B4-BE49-F238E27FC236}">
                <a16:creationId xmlns:a16="http://schemas.microsoft.com/office/drawing/2014/main" id="{D1CACACF-C60F-4953-BC30-03132FEC863F}"/>
              </a:ext>
            </a:extLst>
          </p:cNvPr>
          <p:cNvSpPr>
            <a:spLocks noGrp="1"/>
          </p:cNvSpPr>
          <p:nvPr>
            <p:ph idx="1"/>
          </p:nvPr>
        </p:nvSpPr>
        <p:spPr>
          <a:xfrm>
            <a:off x="838200" y="1825625"/>
            <a:ext cx="6497637" cy="4351338"/>
          </a:xfrm>
        </p:spPr>
        <p:txBody>
          <a:bodyPr/>
          <a:lstStyle/>
          <a:p>
            <a:r>
              <a:rPr lang="zh-CN" altLang="en-US" dirty="0"/>
              <a:t>运用大量例证，分享了一些切实可行的建议，以应对公司高管可能面对的两大非常普遍也令人烦恼的问题：为什么实现和保持长期盈利性增长如此之难？公司如何实现这一目标？ </a:t>
            </a:r>
          </a:p>
        </p:txBody>
      </p:sp>
      <p:pic>
        <p:nvPicPr>
          <p:cNvPr id="1026" name="Picture 2" descr="https://s3.cn-north-1.amazonaws.com.cn/sitbweb-cn/content/B07KX6J4R1/resources/592378815">
            <a:extLst>
              <a:ext uri="{FF2B5EF4-FFF2-40B4-BE49-F238E27FC236}">
                <a16:creationId xmlns:a16="http://schemas.microsoft.com/office/drawing/2014/main" id="{446EEC3E-7776-43A8-BBF6-7530E3892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837" y="0"/>
            <a:ext cx="4856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3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27471-19A1-4712-AD5D-9C5E581FFC1B}"/>
              </a:ext>
            </a:extLst>
          </p:cNvPr>
          <p:cNvSpPr>
            <a:spLocks noGrp="1"/>
          </p:cNvSpPr>
          <p:nvPr>
            <p:ph type="title"/>
          </p:nvPr>
        </p:nvSpPr>
        <p:spPr>
          <a:xfrm>
            <a:off x="469784" y="365126"/>
            <a:ext cx="6391392" cy="1069392"/>
          </a:xfrm>
        </p:spPr>
        <p:txBody>
          <a:bodyPr/>
          <a:lstStyle/>
          <a:p>
            <a:r>
              <a:rPr lang="zh-CN" altLang="en-US" dirty="0"/>
              <a:t>掌握随机性，带来好运气</a:t>
            </a:r>
          </a:p>
        </p:txBody>
      </p:sp>
      <p:sp>
        <p:nvSpPr>
          <p:cNvPr id="3" name="内容占位符 2">
            <a:extLst>
              <a:ext uri="{FF2B5EF4-FFF2-40B4-BE49-F238E27FC236}">
                <a16:creationId xmlns:a16="http://schemas.microsoft.com/office/drawing/2014/main" id="{C6A1C090-A495-4656-9997-3C74A9B2A623}"/>
              </a:ext>
            </a:extLst>
          </p:cNvPr>
          <p:cNvSpPr>
            <a:spLocks noGrp="1"/>
          </p:cNvSpPr>
          <p:nvPr>
            <p:ph idx="1"/>
          </p:nvPr>
        </p:nvSpPr>
        <p:spPr>
          <a:xfrm>
            <a:off x="260059" y="1216404"/>
            <a:ext cx="6601117" cy="5469622"/>
          </a:xfrm>
        </p:spPr>
        <p:txBody>
          <a:bodyPr>
            <a:normAutofit fontScale="85000" lnSpcReduction="10000"/>
          </a:bodyPr>
          <a:lstStyle/>
          <a:p>
            <a:r>
              <a:rPr lang="zh-CN" altLang="en-US" dirty="0"/>
              <a:t>无可否认，努力固然重要，但如今已不再是努力便能成功的年代。</a:t>
            </a:r>
            <a:endParaRPr lang="en-US" altLang="zh-CN" dirty="0"/>
          </a:p>
          <a:p>
            <a:r>
              <a:rPr lang="zh-CN" altLang="en-US" dirty="0"/>
              <a:t>今天成功往往发生在意料之外，命运总会在某个意想不到的时刻突然瞬间转向，暴红与成功，这些事虽然没有公式可循，但却代表人人都有机会以最意想不到的方式改变世界。</a:t>
            </a:r>
            <a:endParaRPr lang="en-US" altLang="zh-CN" dirty="0"/>
          </a:p>
          <a:p>
            <a:r>
              <a:rPr lang="zh-CN" altLang="en-US" dirty="0"/>
              <a:t>掌握随机性为自己创造成就的</a:t>
            </a:r>
            <a:r>
              <a:rPr lang="zh-CN" altLang="en-US" b="1" dirty="0"/>
              <a:t>三个方法</a:t>
            </a:r>
            <a:r>
              <a:rPr lang="zh-CN" altLang="en-US" dirty="0"/>
              <a:t>：第一个是“</a:t>
            </a:r>
            <a:r>
              <a:rPr lang="zh-CN" altLang="en-US" b="1" dirty="0"/>
              <a:t>关键命运时刻</a:t>
            </a:r>
            <a:r>
              <a:rPr lang="zh-CN" altLang="en-US" dirty="0"/>
              <a:t>”，这些时刻的来临并不在你的预期之中；第二个是“</a:t>
            </a:r>
            <a:r>
              <a:rPr lang="zh-CN" altLang="en-US" b="1" dirty="0"/>
              <a:t>果敢赌注</a:t>
            </a:r>
            <a:r>
              <a:rPr lang="zh-CN" altLang="en-US" dirty="0"/>
              <a:t>”，这是指虽然不知道某些行动会不会成功，却还是勇往直前；最后一个是“</a:t>
            </a:r>
            <a:r>
              <a:rPr lang="zh-CN" altLang="en-US" b="1" dirty="0"/>
              <a:t>复杂动力</a:t>
            </a:r>
            <a:r>
              <a:rPr lang="zh-CN" altLang="en-US" dirty="0"/>
              <a:t>”，这是指一些意料外、非经谋划，却会让你最终功成名就的行为后果。</a:t>
            </a:r>
            <a:endParaRPr lang="en-US" altLang="zh-CN" dirty="0"/>
          </a:p>
          <a:p>
            <a:r>
              <a:rPr lang="zh-CN" altLang="en-US" dirty="0"/>
              <a:t>方法一：不要太专注于某件事</a:t>
            </a:r>
            <a:br>
              <a:rPr lang="zh-CN" altLang="en-US" dirty="0"/>
            </a:br>
            <a:r>
              <a:rPr lang="zh-CN" altLang="en-US" dirty="0"/>
              <a:t>方法二：采用交集思考法</a:t>
            </a:r>
            <a:br>
              <a:rPr lang="zh-CN" altLang="en-US" dirty="0"/>
            </a:br>
            <a:r>
              <a:rPr lang="zh-CN" altLang="en-US" dirty="0"/>
              <a:t>方法三：跟着你的好奇心走</a:t>
            </a:r>
            <a:br>
              <a:rPr lang="zh-CN" altLang="en-US" dirty="0"/>
            </a:br>
            <a:r>
              <a:rPr lang="zh-CN" altLang="en-US" dirty="0"/>
              <a:t>方法四：拒绝接受可预测的途径</a:t>
            </a:r>
            <a:endParaRPr lang="en-US" altLang="zh-CN" dirty="0"/>
          </a:p>
        </p:txBody>
      </p:sp>
      <p:pic>
        <p:nvPicPr>
          <p:cNvPr id="1026" name="Picture 2" descr="https://images-cn.ssl-images-amazon.com/images/I/717oAW-Je8L.jpg">
            <a:extLst>
              <a:ext uri="{FF2B5EF4-FFF2-40B4-BE49-F238E27FC236}">
                <a16:creationId xmlns:a16="http://schemas.microsoft.com/office/drawing/2014/main" id="{A21553D2-CAEB-4B97-BBC1-5A14029D7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175" y="0"/>
            <a:ext cx="5330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928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2302</TotalTime>
  <Words>5433</Words>
  <Application>Microsoft Office PowerPoint</Application>
  <PresentationFormat>宽屏</PresentationFormat>
  <Paragraphs>430</Paragraphs>
  <Slides>89</Slides>
  <Notes>88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89</vt:i4>
      </vt:variant>
    </vt:vector>
  </HeadingPairs>
  <TitlesOfParts>
    <vt:vector size="95" baseType="lpstr">
      <vt:lpstr>等线</vt:lpstr>
      <vt:lpstr>等线 Light</vt:lpstr>
      <vt:lpstr>宋体</vt:lpstr>
      <vt:lpstr>Arial</vt:lpstr>
      <vt:lpstr>Wingdings</vt:lpstr>
      <vt:lpstr>Office 主题​​</vt:lpstr>
      <vt:lpstr>创业方法论  转变创业思维，加速创业创新，促进全球经济，共建美好家园。</vt:lpstr>
      <vt:lpstr>目录</vt:lpstr>
      <vt:lpstr>道者，万物之源；德者，万事之本。</vt:lpstr>
      <vt:lpstr>古人的智慧</vt:lpstr>
      <vt:lpstr>不忘初心</vt:lpstr>
      <vt:lpstr>经商哲学</vt:lpstr>
      <vt:lpstr>经营和人生的“圣经”</vt:lpstr>
      <vt:lpstr>创业者精神</vt:lpstr>
      <vt:lpstr>掌握随机性，带来好运气</vt:lpstr>
      <vt:lpstr>成功与运气</vt:lpstr>
      <vt:lpstr>实力、运气与成功</vt:lpstr>
      <vt:lpstr>运气的秘密</vt:lpstr>
      <vt:lpstr>与运气竞争</vt:lpstr>
      <vt:lpstr>几率</vt:lpstr>
      <vt:lpstr>创业机会</vt:lpstr>
      <vt:lpstr>决策</vt:lpstr>
      <vt:lpstr>决策</vt:lpstr>
      <vt:lpstr>创业第一课</vt:lpstr>
      <vt:lpstr>创业维艰</vt:lpstr>
      <vt:lpstr>从0到1</vt:lpstr>
      <vt:lpstr>定位</vt:lpstr>
      <vt:lpstr>精益创业</vt:lpstr>
      <vt:lpstr>创业的风口</vt:lpstr>
      <vt:lpstr>特别创业法</vt:lpstr>
      <vt:lpstr>创业不死法则</vt:lpstr>
      <vt:lpstr>预测未来</vt:lpstr>
      <vt:lpstr>小趋势</vt:lpstr>
      <vt:lpstr>商业模式</vt:lpstr>
      <vt:lpstr>商业模式新生代</vt:lpstr>
      <vt:lpstr>商业模式新生代（个人篇）</vt:lpstr>
      <vt:lpstr>商业模式新生代(团队篇)</vt:lpstr>
      <vt:lpstr>价值主张设计</vt:lpstr>
      <vt:lpstr>如何设计一门好生意</vt:lpstr>
      <vt:lpstr>图解商业模式</vt:lpstr>
      <vt:lpstr>财务管理</vt:lpstr>
      <vt:lpstr>创业梦想</vt:lpstr>
      <vt:lpstr>筹资</vt:lpstr>
      <vt:lpstr>创业一次就成功</vt:lpstr>
      <vt:lpstr>需要商业计划？</vt:lpstr>
      <vt:lpstr>融资</vt:lpstr>
      <vt:lpstr>风投的技术</vt:lpstr>
      <vt:lpstr>天使投资</vt:lpstr>
      <vt:lpstr>富人思维</vt:lpstr>
      <vt:lpstr>创业融资</vt:lpstr>
      <vt:lpstr>创业融资</vt:lpstr>
      <vt:lpstr>创业经典必读</vt:lpstr>
      <vt:lpstr>股权规则</vt:lpstr>
      <vt:lpstr>以弱胜强</vt:lpstr>
      <vt:lpstr>逆转</vt:lpstr>
      <vt:lpstr>逆势创业</vt:lpstr>
      <vt:lpstr>创业公司如何活下来</vt:lpstr>
      <vt:lpstr>重来</vt:lpstr>
      <vt:lpstr>产品</vt:lpstr>
      <vt:lpstr>增长</vt:lpstr>
      <vt:lpstr>病毒营销</vt:lpstr>
      <vt:lpstr>病毒营销</vt:lpstr>
      <vt:lpstr>规模化发展</vt:lpstr>
      <vt:lpstr>掌握直线销售的艺术</vt:lpstr>
      <vt:lpstr>打造爆款</vt:lpstr>
      <vt:lpstr>打造爆品</vt:lpstr>
      <vt:lpstr>颠覆性创新</vt:lpstr>
      <vt:lpstr>营销的进化</vt:lpstr>
      <vt:lpstr>持续增长</vt:lpstr>
      <vt:lpstr>指数级成长</vt:lpstr>
      <vt:lpstr>并购增长</vt:lpstr>
      <vt:lpstr>投资</vt:lpstr>
      <vt:lpstr>公司高管必读</vt:lpstr>
      <vt:lpstr>创新</vt:lpstr>
      <vt:lpstr>创新者的变现力</vt:lpstr>
      <vt:lpstr>机遇变现</vt:lpstr>
      <vt:lpstr>利润区</vt:lpstr>
      <vt:lpstr>利润模式</vt:lpstr>
      <vt:lpstr>战略制胜</vt:lpstr>
      <vt:lpstr>重塑增长</vt:lpstr>
      <vt:lpstr>二次增长</vt:lpstr>
      <vt:lpstr>速度</vt:lpstr>
      <vt:lpstr>遇困时</vt:lpstr>
      <vt:lpstr>延展业务边界</vt:lpstr>
      <vt:lpstr>质量免费</vt:lpstr>
      <vt:lpstr>逆势增长</vt:lpstr>
      <vt:lpstr>认识经济</vt:lpstr>
      <vt:lpstr>经济发展理论</vt:lpstr>
      <vt:lpstr>把握经济周期</vt:lpstr>
      <vt:lpstr>全球化经济</vt:lpstr>
      <vt:lpstr>全球化</vt:lpstr>
      <vt:lpstr>永续经营</vt:lpstr>
      <vt:lpstr>卓越</vt:lpstr>
      <vt:lpstr>突破之道</vt:lpstr>
      <vt:lpstr>长期盈利性增长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创业方法论</dc:title>
  <dc:creator>Windows 用户</dc:creator>
  <cp:lastModifiedBy>Windows 用户</cp:lastModifiedBy>
  <cp:revision>283</cp:revision>
  <dcterms:created xsi:type="dcterms:W3CDTF">2018-11-14T02:27:10Z</dcterms:created>
  <dcterms:modified xsi:type="dcterms:W3CDTF">2019-01-29T10:25:42Z</dcterms:modified>
</cp:coreProperties>
</file>